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5"/>
  </p:notesMasterIdLst>
  <p:sldIdLst>
    <p:sldId id="256" r:id="rId2"/>
    <p:sldId id="279" r:id="rId3"/>
    <p:sldId id="261" r:id="rId4"/>
    <p:sldId id="263" r:id="rId5"/>
    <p:sldId id="262" r:id="rId6"/>
    <p:sldId id="267" r:id="rId7"/>
    <p:sldId id="266" r:id="rId8"/>
    <p:sldId id="268" r:id="rId9"/>
    <p:sldId id="269" r:id="rId10"/>
    <p:sldId id="264" r:id="rId11"/>
    <p:sldId id="265" r:id="rId12"/>
    <p:sldId id="271" r:id="rId13"/>
    <p:sldId id="259" r:id="rId14"/>
    <p:sldId id="270" r:id="rId15"/>
    <p:sldId id="260" r:id="rId16"/>
    <p:sldId id="285" r:id="rId17"/>
    <p:sldId id="272" r:id="rId18"/>
    <p:sldId id="273" r:id="rId19"/>
    <p:sldId id="275" r:id="rId20"/>
    <p:sldId id="289" r:id="rId21"/>
    <p:sldId id="274" r:id="rId22"/>
    <p:sldId id="292" r:id="rId23"/>
    <p:sldId id="293" r:id="rId24"/>
    <p:sldId id="290" r:id="rId25"/>
    <p:sldId id="300" r:id="rId26"/>
    <p:sldId id="277" r:id="rId27"/>
    <p:sldId id="296" r:id="rId28"/>
    <p:sldId id="298" r:id="rId29"/>
    <p:sldId id="286" r:id="rId30"/>
    <p:sldId id="299" r:id="rId31"/>
    <p:sldId id="287" r:id="rId32"/>
    <p:sldId id="288"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EEC"/>
    <a:srgbClr val="FC2E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FA719-8EE1-1845-F737-C2ADC1D2699C}" v="264" dt="2024-10-07T23:34:45.172"/>
    <p1510:client id="{17CC2759-6A84-7180-C971-013445043B77}" v="43" dt="2024-10-08T00:37:21.637"/>
    <p1510:client id="{1F5C82D6-213F-29F3-CE20-8E10A06E478A}" v="67" dt="2024-10-08T00:42:59.815"/>
    <p1510:client id="{270C7E3A-48B5-13FD-ED80-1075D68D8EEA}" v="40" dt="2024-10-08T10:10:49.690"/>
    <p1510:client id="{2DEF8F7B-AE6B-CD51-13F4-1B0CF9DC27A6}" v="531" dt="2024-10-08T08:55:36.028"/>
    <p1510:client id="{3C254990-F3C0-265C-B098-9AB30C717728}" v="477" dt="2024-10-08T11:28:00.971"/>
    <p1510:client id="{422DCD34-A48F-F502-6F5D-226DA8F3FCBB}" v="52" dt="2024-10-07T04:00:57.823"/>
    <p1510:client id="{461F7A05-C495-73E6-7B1E-A0D1A2DA1138}" v="35" dt="2024-10-08T06:17:08.873"/>
    <p1510:client id="{4F06F247-D50C-7F9A-E3ED-6492ACC55007}" v="2821" dt="2024-10-06T23:02:32.363"/>
    <p1510:client id="{5F74AB11-40BD-C20C-647A-D3AA8C9879AB}" v="23" dt="2024-10-08T12:11:36.256"/>
    <p1510:client id="{66E99401-4CE2-C169-C4F0-8258EC1B12B2}" v="96" dt="2024-10-08T02:36:43.677"/>
    <p1510:client id="{6BF725A2-7A74-309A-3356-CB95D6E4DDE1}" v="341" dt="2024-10-08T07:38:12.723"/>
    <p1510:client id="{74062CE5-8A5B-91A2-0DE4-4C529F3787ED}" v="8" dt="2024-10-08T12:03:03.390"/>
    <p1510:client id="{88BF0D9D-32FE-6A93-2C33-16CD93625F4D}" v="10" dt="2024-10-07T22:43:52.825"/>
    <p1510:client id="{923BDCBF-CD93-DDB9-2610-40C6E6A8DD52}" v="2" dt="2024-10-08T21:45:53.161"/>
    <p1510:client id="{9686D655-15B4-9649-1243-C8266E18831F}" v="8" dt="2024-10-07T20:59:31.170"/>
    <p1510:client id="{9C1524B2-4C9C-DE6E-4AD0-32F612ED5332}" v="12" dt="2024-10-08T06:05:10.404"/>
    <p1510:client id="{9CF8424C-1D43-DB66-071A-BFE6BF08E9F1}" v="105" dt="2024-10-08T04:28:17.143"/>
    <p1510:client id="{A5AABE7B-B8AD-18C5-47AC-4B763D94C312}" v="10" dt="2024-10-08T11:58:37.418"/>
    <p1510:client id="{AEA3A1C5-2FDC-4F4C-25AC-187C87A3E22E}" v="4" dt="2024-10-07T23:28:32.963"/>
    <p1510:client id="{B1BA9FEE-D993-814D-2B8A-051DAEA0BC7F}" v="94" dt="2024-10-08T11:30:10.943"/>
    <p1510:client id="{B69D4CA0-AE77-5A17-77CB-90A36C4109CE}" v="423" dt="2024-10-07T00:32:01.617"/>
    <p1510:client id="{B7EEFAD5-182E-9076-8438-290A5F66277E}" v="192" dt="2024-10-08T10:03:27.008"/>
    <p1510:client id="{C3CE2539-5394-1AFB-D373-183A7858A0E8}" v="13" dt="2024-10-07T01:48:49.707"/>
    <p1510:client id="{C42808C5-31DE-23CD-22AA-9DB11410B248}" v="312" dt="2024-10-08T11:54:33.333"/>
    <p1510:client id="{C7FBD113-0895-42E4-4C59-F6669D5CEE84}" v="22" dt="2024-10-06T23:05:07.694"/>
    <p1510:client id="{CE0993BB-9F90-47BE-87C5-2F2FF667DD5D}" v="137" dt="2024-10-08T05:54:44.855"/>
    <p1510:client id="{E3FF6FF7-6435-998B-45CE-0EEF93B61A7E}" v="27" dt="2024-10-08T10:36:18.811"/>
    <p1510:client id="{E79E6A19-BCE2-8A39-F65B-26EB04C48280}" v="97" dt="2024-10-08T10:33:25.016"/>
    <p1510:client id="{EAEE1A61-7FF2-465E-1A64-DD2E64E61EE1}" v="1" dt="2024-10-07T00:16:23.935"/>
    <p1510:client id="{EB826853-8BB7-FD1E-F15D-53B77F8D62E0}" v="132" dt="2024-10-08T09:51:24.498"/>
    <p1510:client id="{EC9E4286-D2EA-4D81-F8E3-F49C0E69E662}" v="86" dt="2024-10-08T09:12:16.347"/>
    <p1510:client id="{FCE896BF-D455-AD36-D0A3-B32BE91BCCED}" v="155" dt="2024-10-07T23:30:50.649"/>
    <p1510:client id="{FF5601E3-EAC4-7C49-5920-E7EA92974372}" v="225" dt="2024-10-08T07:14:43.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Raw%20performance%20data%20Q1&amp;Q2_%20Mini%20Project%20(C476%20Pod).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Raw%20performance%20data%20Q1&amp;Q2_%20Mini%20Project%20(C476%20Pod).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Raw%20performance%20data%20Q1&amp;Q2_%20Mini%20Project%20(C476%20Pod).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Raw%20performance%20data%20Q1&amp;Q2_%20Mini%20Project%20(C476%20Pod).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Raw%20performance%20data%20Q1&amp;Q2_%20Mini%20Project%20(C476%20Pod).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Raw%20performance%20data%20Q1&amp;Q2_%20Mini%20Project%20(C476%20Pod).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coopcareers-my.sharepoint.com/personal/mrodriguezfa24_coopcareers_org/Documents/Mini%20Project/Raw%20performance%20data%20Q1&amp;Q2_%20Mini%20Project%20(C476%20Pod).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Table!PivotTable8</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CPA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'Meta Retarget Pivot Table'!$X$2</c:f>
              <c:strCache>
                <c:ptCount val="1"/>
                <c:pt idx="0">
                  <c:v>Total</c:v>
                </c:pt>
              </c:strCache>
            </c:strRef>
          </c:tx>
          <c:spPr>
            <a:solidFill>
              <a:schemeClr val="accent1"/>
            </a:solidFill>
            <a:ln>
              <a:noFill/>
            </a:ln>
            <a:effectLst/>
          </c:spPr>
          <c:invertIfNegative val="0"/>
          <c:cat>
            <c:strRef>
              <c:f>'Meta Retarget Pivot Table'!$W$3:$W$13</c:f>
              <c:strCache>
                <c:ptCount val="10"/>
                <c:pt idx="0">
                  <c:v>Q1 Bird</c:v>
                </c:pt>
                <c:pt idx="1">
                  <c:v>Q1 Cat</c:v>
                </c:pt>
                <c:pt idx="2">
                  <c:v>Q1 Dog</c:v>
                </c:pt>
                <c:pt idx="3">
                  <c:v>Q1 Fish</c:v>
                </c:pt>
                <c:pt idx="4">
                  <c:v>Q1 Reptile</c:v>
                </c:pt>
                <c:pt idx="5">
                  <c:v>Q2 Bird</c:v>
                </c:pt>
                <c:pt idx="6">
                  <c:v>Q2 Cat</c:v>
                </c:pt>
                <c:pt idx="7">
                  <c:v>Q2 Dog</c:v>
                </c:pt>
                <c:pt idx="8">
                  <c:v>Q2 Fish</c:v>
                </c:pt>
                <c:pt idx="9">
                  <c:v>Q2 Reptile</c:v>
                </c:pt>
              </c:strCache>
            </c:strRef>
          </c:cat>
          <c:val>
            <c:numRef>
              <c:f>'Meta Retarget Pivot Table'!$X$3:$X$13</c:f>
              <c:numCache>
                <c:formatCode>"$"#,##0.00</c:formatCode>
                <c:ptCount val="10"/>
                <c:pt idx="0">
                  <c:v>204.0082007747379</c:v>
                </c:pt>
                <c:pt idx="1">
                  <c:v>193.25644741053975</c:v>
                </c:pt>
                <c:pt idx="2">
                  <c:v>118.11035147988609</c:v>
                </c:pt>
                <c:pt idx="3">
                  <c:v>251.69688248854453</c:v>
                </c:pt>
                <c:pt idx="4">
                  <c:v>1050.6074425828897</c:v>
                </c:pt>
                <c:pt idx="5">
                  <c:v>243.0865845691323</c:v>
                </c:pt>
                <c:pt idx="6">
                  <c:v>218.40268121973034</c:v>
                </c:pt>
                <c:pt idx="7">
                  <c:v>148.05354397101721</c:v>
                </c:pt>
                <c:pt idx="8">
                  <c:v>295.90152122446636</c:v>
                </c:pt>
                <c:pt idx="9">
                  <c:v>1046.2341625971465</c:v>
                </c:pt>
              </c:numCache>
            </c:numRef>
          </c:val>
          <c:extLst>
            <c:ext xmlns:c16="http://schemas.microsoft.com/office/drawing/2014/chart" uri="{C3380CC4-5D6E-409C-BE32-E72D297353CC}">
              <c16:uniqueId val="{00000000-A48A-4617-B2FC-00304087597E}"/>
            </c:ext>
          </c:extLst>
        </c:ser>
        <c:dLbls>
          <c:showLegendKey val="0"/>
          <c:showVal val="0"/>
          <c:showCatName val="0"/>
          <c:showSerName val="0"/>
          <c:showPercent val="0"/>
          <c:showBubbleSize val="0"/>
        </c:dLbls>
        <c:gapWidth val="33"/>
        <c:overlap val="-30"/>
        <c:axId val="1528947720"/>
        <c:axId val="1528949768"/>
      </c:barChart>
      <c:catAx>
        <c:axId val="1528947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8949768"/>
        <c:crosses val="autoZero"/>
        <c:auto val="1"/>
        <c:lblAlgn val="ctr"/>
        <c:lblOffset val="100"/>
        <c:noMultiLvlLbl val="0"/>
      </c:catAx>
      <c:valAx>
        <c:axId val="1528949768"/>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8947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Pod).xlsx]Perforamce Report!PivotTable4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Q2 Campaign Cost and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'Perforamce Report'!$L$99</c:f>
              <c:strCache>
                <c:ptCount val="1"/>
                <c:pt idx="0">
                  <c:v>Spend Total</c:v>
                </c:pt>
              </c:strCache>
            </c:strRef>
          </c:tx>
          <c:spPr>
            <a:solidFill>
              <a:schemeClr val="accent1"/>
            </a:solidFill>
            <a:ln>
              <a:noFill/>
            </a:ln>
            <a:effectLst/>
          </c:spPr>
          <c:invertIfNegative val="0"/>
          <c:cat>
            <c:strRef>
              <c:f>'Perforamce Report'!$K$100:$K$104</c:f>
              <c:strCache>
                <c:ptCount val="4"/>
                <c:pt idx="0">
                  <c:v>SEMC_Q2_Bird</c:v>
                </c:pt>
                <c:pt idx="1">
                  <c:v>SEMC_Q2_Cat</c:v>
                </c:pt>
                <c:pt idx="2">
                  <c:v>SEMC_Q2_Dog</c:v>
                </c:pt>
                <c:pt idx="3">
                  <c:v>SEMC_Q2_Fish</c:v>
                </c:pt>
              </c:strCache>
            </c:strRef>
          </c:cat>
          <c:val>
            <c:numRef>
              <c:f>'Perforamce Report'!$L$100:$L$104</c:f>
              <c:numCache>
                <c:formatCode>"$"#,##0</c:formatCode>
                <c:ptCount val="4"/>
                <c:pt idx="0">
                  <c:v>9066.0879999999997</c:v>
                </c:pt>
                <c:pt idx="1">
                  <c:v>11901.842000000001</c:v>
                </c:pt>
                <c:pt idx="2">
                  <c:v>13864.011999999999</c:v>
                </c:pt>
                <c:pt idx="3">
                  <c:v>6005.0741666666681</c:v>
                </c:pt>
              </c:numCache>
            </c:numRef>
          </c:val>
          <c:extLst>
            <c:ext xmlns:c16="http://schemas.microsoft.com/office/drawing/2014/chart" uri="{C3380CC4-5D6E-409C-BE32-E72D297353CC}">
              <c16:uniqueId val="{00000000-B63F-4CCA-9042-8F5A07A81D6B}"/>
            </c:ext>
          </c:extLst>
        </c:ser>
        <c:ser>
          <c:idx val="1"/>
          <c:order val="1"/>
          <c:tx>
            <c:strRef>
              <c:f>'Perforamce Report'!$M$99</c:f>
              <c:strCache>
                <c:ptCount val="1"/>
                <c:pt idx="0">
                  <c:v>Revenue Total </c:v>
                </c:pt>
              </c:strCache>
            </c:strRef>
          </c:tx>
          <c:spPr>
            <a:solidFill>
              <a:schemeClr val="accent2"/>
            </a:solidFill>
            <a:ln>
              <a:noFill/>
            </a:ln>
            <a:effectLst/>
          </c:spPr>
          <c:invertIfNegative val="0"/>
          <c:cat>
            <c:strRef>
              <c:f>'Perforamce Report'!$K$100:$K$104</c:f>
              <c:strCache>
                <c:ptCount val="4"/>
                <c:pt idx="0">
                  <c:v>SEMC_Q2_Bird</c:v>
                </c:pt>
                <c:pt idx="1">
                  <c:v>SEMC_Q2_Cat</c:v>
                </c:pt>
                <c:pt idx="2">
                  <c:v>SEMC_Q2_Dog</c:v>
                </c:pt>
                <c:pt idx="3">
                  <c:v>SEMC_Q2_Fish</c:v>
                </c:pt>
              </c:strCache>
            </c:strRef>
          </c:cat>
          <c:val>
            <c:numRef>
              <c:f>'Perforamce Report'!$M$100:$M$104</c:f>
              <c:numCache>
                <c:formatCode>"$"#,##0</c:formatCode>
                <c:ptCount val="4"/>
                <c:pt idx="0">
                  <c:v>148560.837</c:v>
                </c:pt>
                <c:pt idx="1">
                  <c:v>317973.84400000004</c:v>
                </c:pt>
                <c:pt idx="2">
                  <c:v>489805.17400000012</c:v>
                </c:pt>
                <c:pt idx="3">
                  <c:v>37870.189880952385</c:v>
                </c:pt>
              </c:numCache>
            </c:numRef>
          </c:val>
          <c:extLst>
            <c:ext xmlns:c16="http://schemas.microsoft.com/office/drawing/2014/chart" uri="{C3380CC4-5D6E-409C-BE32-E72D297353CC}">
              <c16:uniqueId val="{00000001-B63F-4CCA-9042-8F5A07A81D6B}"/>
            </c:ext>
          </c:extLst>
        </c:ser>
        <c:dLbls>
          <c:showLegendKey val="0"/>
          <c:showVal val="0"/>
          <c:showCatName val="0"/>
          <c:showSerName val="0"/>
          <c:showPercent val="0"/>
          <c:showBubbleSize val="0"/>
        </c:dLbls>
        <c:gapWidth val="219"/>
        <c:overlap val="-27"/>
        <c:axId val="450331656"/>
        <c:axId val="450333704"/>
      </c:barChart>
      <c:catAx>
        <c:axId val="450331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333704"/>
        <c:crosses val="autoZero"/>
        <c:auto val="1"/>
        <c:lblAlgn val="ctr"/>
        <c:lblOffset val="100"/>
        <c:noMultiLvlLbl val="0"/>
      </c:catAx>
      <c:valAx>
        <c:axId val="450333704"/>
        <c:scaling>
          <c:orientation val="minMax"/>
          <c:max val="50000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0331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Pod).xlsx]Perforamce Report!PivotTable1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Campaign Spend vs 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'Perforamce Report'!$B$79</c:f>
              <c:strCache>
                <c:ptCount val="1"/>
                <c:pt idx="0">
                  <c:v>Sum of Spend</c:v>
                </c:pt>
              </c:strCache>
            </c:strRef>
          </c:tx>
          <c:spPr>
            <a:solidFill>
              <a:schemeClr val="accent1"/>
            </a:solidFill>
            <a:ln>
              <a:noFill/>
            </a:ln>
            <a:effectLst/>
          </c:spPr>
          <c:invertIfNegative val="0"/>
          <c:cat>
            <c:strRef>
              <c:f>'Perforamce Report'!$A$80:$A$88</c:f>
              <c:strCache>
                <c:ptCount val="8"/>
                <c:pt idx="0">
                  <c:v>FY24_SEM_Q1_Bird</c:v>
                </c:pt>
                <c:pt idx="1">
                  <c:v>FY24_SEM_Q1_Cat</c:v>
                </c:pt>
                <c:pt idx="2">
                  <c:v>FY24_SEM_Q1_Dog</c:v>
                </c:pt>
                <c:pt idx="3">
                  <c:v>FY24_SEM_Q1_Fish</c:v>
                </c:pt>
                <c:pt idx="4">
                  <c:v>FY24_SEM_Q2_Bird</c:v>
                </c:pt>
                <c:pt idx="5">
                  <c:v>FY24_SEM_Q2_Cat</c:v>
                </c:pt>
                <c:pt idx="6">
                  <c:v>FY24_SEM_Q2_Dog</c:v>
                </c:pt>
                <c:pt idx="7">
                  <c:v>FY24_SEM_Q2_Fish</c:v>
                </c:pt>
              </c:strCache>
            </c:strRef>
          </c:cat>
          <c:val>
            <c:numRef>
              <c:f>'Perforamce Report'!$B$80:$B$88</c:f>
              <c:numCache>
                <c:formatCode>"$"#,##0.00</c:formatCode>
                <c:ptCount val="8"/>
                <c:pt idx="0">
                  <c:v>9036.9914615384623</c:v>
                </c:pt>
                <c:pt idx="1">
                  <c:v>13636.160769230768</c:v>
                </c:pt>
                <c:pt idx="2">
                  <c:v>12036.59646153846</c:v>
                </c:pt>
                <c:pt idx="3">
                  <c:v>5167.6726282051286</c:v>
                </c:pt>
                <c:pt idx="4">
                  <c:v>9066.0879999999997</c:v>
                </c:pt>
                <c:pt idx="5">
                  <c:v>11901.842000000001</c:v>
                </c:pt>
                <c:pt idx="6">
                  <c:v>13864.012000000001</c:v>
                </c:pt>
                <c:pt idx="7">
                  <c:v>6005.0741666666672</c:v>
                </c:pt>
              </c:numCache>
            </c:numRef>
          </c:val>
          <c:extLst>
            <c:ext xmlns:c16="http://schemas.microsoft.com/office/drawing/2014/chart" uri="{C3380CC4-5D6E-409C-BE32-E72D297353CC}">
              <c16:uniqueId val="{00000000-66C1-4238-B592-0D1FC32FA0B3}"/>
            </c:ext>
          </c:extLst>
        </c:ser>
        <c:ser>
          <c:idx val="1"/>
          <c:order val="1"/>
          <c:tx>
            <c:strRef>
              <c:f>'Perforamce Report'!$C$79</c:f>
              <c:strCache>
                <c:ptCount val="1"/>
                <c:pt idx="0">
                  <c:v>Sum of Revenue</c:v>
                </c:pt>
              </c:strCache>
            </c:strRef>
          </c:tx>
          <c:spPr>
            <a:solidFill>
              <a:schemeClr val="accent2"/>
            </a:solidFill>
            <a:ln>
              <a:noFill/>
            </a:ln>
            <a:effectLst/>
          </c:spPr>
          <c:invertIfNegative val="0"/>
          <c:cat>
            <c:strRef>
              <c:f>'Perforamce Report'!$A$80:$A$88</c:f>
              <c:strCache>
                <c:ptCount val="8"/>
                <c:pt idx="0">
                  <c:v>FY24_SEM_Q1_Bird</c:v>
                </c:pt>
                <c:pt idx="1">
                  <c:v>FY24_SEM_Q1_Cat</c:v>
                </c:pt>
                <c:pt idx="2">
                  <c:v>FY24_SEM_Q1_Dog</c:v>
                </c:pt>
                <c:pt idx="3">
                  <c:v>FY24_SEM_Q1_Fish</c:v>
                </c:pt>
                <c:pt idx="4">
                  <c:v>FY24_SEM_Q2_Bird</c:v>
                </c:pt>
                <c:pt idx="5">
                  <c:v>FY24_SEM_Q2_Cat</c:v>
                </c:pt>
                <c:pt idx="6">
                  <c:v>FY24_SEM_Q2_Dog</c:v>
                </c:pt>
                <c:pt idx="7">
                  <c:v>FY24_SEM_Q2_Fish</c:v>
                </c:pt>
              </c:strCache>
            </c:strRef>
          </c:cat>
          <c:val>
            <c:numRef>
              <c:f>'Perforamce Report'!$C$80:$C$88</c:f>
              <c:numCache>
                <c:formatCode>"$"#,##0.00</c:formatCode>
                <c:ptCount val="8"/>
                <c:pt idx="0">
                  <c:v>156276.90300000002</c:v>
                </c:pt>
                <c:pt idx="1">
                  <c:v>324878.20800000004</c:v>
                </c:pt>
                <c:pt idx="2">
                  <c:v>377938.10400000005</c:v>
                </c:pt>
                <c:pt idx="3">
                  <c:v>51181.985714285722</c:v>
                </c:pt>
                <c:pt idx="4">
                  <c:v>148560.837</c:v>
                </c:pt>
                <c:pt idx="5">
                  <c:v>317973.84400000004</c:v>
                </c:pt>
                <c:pt idx="6">
                  <c:v>489805.17400000006</c:v>
                </c:pt>
                <c:pt idx="7">
                  <c:v>37870.189880952385</c:v>
                </c:pt>
              </c:numCache>
            </c:numRef>
          </c:val>
          <c:extLst>
            <c:ext xmlns:c16="http://schemas.microsoft.com/office/drawing/2014/chart" uri="{C3380CC4-5D6E-409C-BE32-E72D297353CC}">
              <c16:uniqueId val="{00000001-66C1-4238-B592-0D1FC32FA0B3}"/>
            </c:ext>
          </c:extLst>
        </c:ser>
        <c:dLbls>
          <c:showLegendKey val="0"/>
          <c:showVal val="0"/>
          <c:showCatName val="0"/>
          <c:showSerName val="0"/>
          <c:showPercent val="0"/>
          <c:showBubbleSize val="0"/>
        </c:dLbls>
        <c:gapWidth val="150"/>
        <c:overlap val="100"/>
        <c:axId val="1263565320"/>
        <c:axId val="879565831"/>
      </c:barChart>
      <c:catAx>
        <c:axId val="1263565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9565831"/>
        <c:crosses val="autoZero"/>
        <c:auto val="1"/>
        <c:lblAlgn val="ctr"/>
        <c:lblOffset val="100"/>
        <c:noMultiLvlLbl val="0"/>
      </c:catAx>
      <c:valAx>
        <c:axId val="879565831"/>
        <c:scaling>
          <c:orientation val="minMax"/>
          <c:max val="500000"/>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3565320"/>
        <c:crossesAt val="1"/>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Campaign Cost Efficiency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'https://coopcareers-my.sharepoint.com/personal/mrodriguezfa24_coopcareers_org/Documents/Mini Project/[Raw performance data Q1&amp;Q2_ Mini Project (C476 Pod).xlsx]Perforamce Report'!$E$89</c:f>
              <c:strCache>
                <c:ptCount val="1"/>
                <c:pt idx="0">
                  <c:v>ROI</c:v>
                </c:pt>
              </c:strCache>
            </c:strRef>
          </c:tx>
          <c:spPr>
            <a:solidFill>
              <a:schemeClr val="accent1"/>
            </a:solidFill>
            <a:ln>
              <a:noFill/>
            </a:ln>
            <a:effectLst/>
          </c:spPr>
          <c:invertIfNegative val="0"/>
          <c:cat>
            <c:strRef>
              <c:f>'https://coopcareers-my.sharepoint.com/personal/mrodriguezfa24_coopcareers_org/Documents/Mini Project/[Raw performance data Q1&amp;Q2_ Mini Project (C476 Pod).xlsx]Perforamce Report'!$D$90:$D$97</c:f>
              <c:strCache>
                <c:ptCount val="8"/>
                <c:pt idx="0">
                  <c:v>SEMC_Q1 Bird</c:v>
                </c:pt>
                <c:pt idx="1">
                  <c:v>SEMC_Q1 Cat</c:v>
                </c:pt>
                <c:pt idx="2">
                  <c:v>SEMC_Q1 Dog</c:v>
                </c:pt>
                <c:pt idx="3">
                  <c:v>SEMC_Q1 Fish</c:v>
                </c:pt>
                <c:pt idx="4">
                  <c:v>SEMC_Q2 Bird</c:v>
                </c:pt>
                <c:pt idx="5">
                  <c:v>SEMC_Q2 Cat</c:v>
                </c:pt>
                <c:pt idx="6">
                  <c:v>SEMC_Q2 Dog</c:v>
                </c:pt>
                <c:pt idx="7">
                  <c:v>SEMC_Q2 Fish</c:v>
                </c:pt>
              </c:strCache>
            </c:strRef>
          </c:cat>
          <c:val>
            <c:numRef>
              <c:f>'https://coopcareers-my.sharepoint.com/personal/mrodriguezfa24_coopcareers_org/Documents/Mini Project/[Raw performance data Q1&amp;Q2_ Mini Project (C476 Pod).xlsx]Perforamce Report'!$E$90:$E$97</c:f>
              <c:numCache>
                <c:formatCode>"$"#,##0.00_);[Red]\("$"#,##0.00\)</c:formatCode>
                <c:ptCount val="8"/>
                <c:pt idx="0">
                  <c:v>17.29</c:v>
                </c:pt>
                <c:pt idx="1">
                  <c:v>23.82</c:v>
                </c:pt>
                <c:pt idx="2">
                  <c:v>31.4</c:v>
                </c:pt>
                <c:pt idx="3">
                  <c:v>9.9</c:v>
                </c:pt>
                <c:pt idx="4">
                  <c:v>16.39</c:v>
                </c:pt>
                <c:pt idx="5">
                  <c:v>26.72</c:v>
                </c:pt>
                <c:pt idx="6">
                  <c:v>35.33</c:v>
                </c:pt>
                <c:pt idx="7">
                  <c:v>6.31</c:v>
                </c:pt>
              </c:numCache>
            </c:numRef>
          </c:val>
          <c:extLst>
            <c:ext xmlns:c16="http://schemas.microsoft.com/office/drawing/2014/chart" uri="{C3380CC4-5D6E-409C-BE32-E72D297353CC}">
              <c16:uniqueId val="{00000000-8736-4A95-A729-3C6ACF94B20B}"/>
            </c:ext>
          </c:extLst>
        </c:ser>
        <c:dLbls>
          <c:showLegendKey val="0"/>
          <c:showVal val="0"/>
          <c:showCatName val="0"/>
          <c:showSerName val="0"/>
          <c:showPercent val="0"/>
          <c:showBubbleSize val="0"/>
        </c:dLbls>
        <c:gapWidth val="219"/>
        <c:overlap val="-27"/>
        <c:axId val="625451016"/>
        <c:axId val="625453576"/>
      </c:barChart>
      <c:catAx>
        <c:axId val="625451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453576"/>
        <c:crosses val="autoZero"/>
        <c:auto val="1"/>
        <c:lblAlgn val="ctr"/>
        <c:lblOffset val="100"/>
        <c:noMultiLvlLbl val="0"/>
      </c:catAx>
      <c:valAx>
        <c:axId val="6254535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451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Campaign Cost Efficiency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'https://coopcareers-my.sharepoint.com/personal/mrodriguezfa24_coopcareers_org/Documents/Mini Project/[Raw performance data Q1&amp;Q2_ Mini Project (C476 Pod).xlsx]Perforamce Report'!$E$89</c:f>
              <c:strCache>
                <c:ptCount val="1"/>
                <c:pt idx="0">
                  <c:v>ROI</c:v>
                </c:pt>
              </c:strCache>
            </c:strRef>
          </c:tx>
          <c:spPr>
            <a:solidFill>
              <a:schemeClr val="accent1"/>
            </a:solidFill>
            <a:ln>
              <a:noFill/>
            </a:ln>
            <a:effectLst/>
          </c:spPr>
          <c:invertIfNegative val="0"/>
          <c:cat>
            <c:strRef>
              <c:f>'https://coopcareers-my.sharepoint.com/personal/mrodriguezfa24_coopcareers_org/Documents/Mini Project/[Raw performance data Q1&amp;Q2_ Mini Project (C476 Pod).xlsx]Perforamce Report'!$D$90:$D$97</c:f>
              <c:strCache>
                <c:ptCount val="8"/>
                <c:pt idx="0">
                  <c:v>SEMC_Q1 Bird</c:v>
                </c:pt>
                <c:pt idx="1">
                  <c:v>SEMC_Q1 Cat</c:v>
                </c:pt>
                <c:pt idx="2">
                  <c:v>SEMC_Q1 Dog</c:v>
                </c:pt>
                <c:pt idx="3">
                  <c:v>SEMC_Q1 Fish</c:v>
                </c:pt>
                <c:pt idx="4">
                  <c:v>SEMC_Q2 Bird</c:v>
                </c:pt>
                <c:pt idx="5">
                  <c:v>SEMC_Q2 Cat</c:v>
                </c:pt>
                <c:pt idx="6">
                  <c:v>SEMC_Q2 Dog</c:v>
                </c:pt>
                <c:pt idx="7">
                  <c:v>SEMC_Q2 Fish</c:v>
                </c:pt>
              </c:strCache>
            </c:strRef>
          </c:cat>
          <c:val>
            <c:numRef>
              <c:f>'https://coopcareers-my.sharepoint.com/personal/mrodriguezfa24_coopcareers_org/Documents/Mini Project/[Raw performance data Q1&amp;Q2_ Mini Project (C476 Pod).xlsx]Perforamce Report'!$E$90:$E$97</c:f>
              <c:numCache>
                <c:formatCode>"$"#,##0.00_);[Red]\("$"#,##0.00\)</c:formatCode>
                <c:ptCount val="8"/>
                <c:pt idx="0">
                  <c:v>17.29</c:v>
                </c:pt>
                <c:pt idx="1">
                  <c:v>23.82</c:v>
                </c:pt>
                <c:pt idx="2">
                  <c:v>31.4</c:v>
                </c:pt>
                <c:pt idx="3">
                  <c:v>9.9</c:v>
                </c:pt>
                <c:pt idx="4">
                  <c:v>16.39</c:v>
                </c:pt>
                <c:pt idx="5">
                  <c:v>26.72</c:v>
                </c:pt>
                <c:pt idx="6">
                  <c:v>35.33</c:v>
                </c:pt>
                <c:pt idx="7">
                  <c:v>6.31</c:v>
                </c:pt>
              </c:numCache>
            </c:numRef>
          </c:val>
          <c:extLst>
            <c:ext xmlns:c16="http://schemas.microsoft.com/office/drawing/2014/chart" uri="{C3380CC4-5D6E-409C-BE32-E72D297353CC}">
              <c16:uniqueId val="{00000000-D5C4-421A-9B85-ABEEC4E4C364}"/>
            </c:ext>
          </c:extLst>
        </c:ser>
        <c:dLbls>
          <c:showLegendKey val="0"/>
          <c:showVal val="0"/>
          <c:showCatName val="0"/>
          <c:showSerName val="0"/>
          <c:showPercent val="0"/>
          <c:showBubbleSize val="0"/>
        </c:dLbls>
        <c:gapWidth val="219"/>
        <c:overlap val="-27"/>
        <c:axId val="625451016"/>
        <c:axId val="625453576"/>
      </c:barChart>
      <c:catAx>
        <c:axId val="625451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453576"/>
        <c:crosses val="autoZero"/>
        <c:auto val="1"/>
        <c:lblAlgn val="ctr"/>
        <c:lblOffset val="100"/>
        <c:noMultiLvlLbl val="0"/>
      </c:catAx>
      <c:valAx>
        <c:axId val="6254535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5451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Pod).xlsx]SEMC Pivot Table!PivotTable4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Revenue vs Spend of SEMC Campaigns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'SEMC Pivot Table'!$B$14</c:f>
              <c:strCache>
                <c:ptCount val="1"/>
                <c:pt idx="0">
                  <c:v>Sum of Spend</c:v>
                </c:pt>
              </c:strCache>
            </c:strRef>
          </c:tx>
          <c:spPr>
            <a:solidFill>
              <a:schemeClr val="accent1"/>
            </a:solidFill>
            <a:ln>
              <a:noFill/>
            </a:ln>
            <a:effectLst/>
          </c:spPr>
          <c:invertIfNegative val="0"/>
          <c:cat>
            <c:strRef>
              <c:f>'SEMC Pivot Table'!$A$15:$A$23</c:f>
              <c:strCache>
                <c:ptCount val="8"/>
                <c:pt idx="0">
                  <c:v>FY24_SEM_Q1_Bird</c:v>
                </c:pt>
                <c:pt idx="1">
                  <c:v>FY24_SEM_Q1_Cat</c:v>
                </c:pt>
                <c:pt idx="2">
                  <c:v>FY24_SEM_Q1_Dog</c:v>
                </c:pt>
                <c:pt idx="3">
                  <c:v>FY24_SEM_Q1_Fish</c:v>
                </c:pt>
                <c:pt idx="4">
                  <c:v>FY24_SEM_Q2_Bird</c:v>
                </c:pt>
                <c:pt idx="5">
                  <c:v>FY24_SEM_Q2_Cat</c:v>
                </c:pt>
                <c:pt idx="6">
                  <c:v>FY24_SEM_Q2_Dog</c:v>
                </c:pt>
                <c:pt idx="7">
                  <c:v>FY24_SEM_Q2_Fish</c:v>
                </c:pt>
              </c:strCache>
            </c:strRef>
          </c:cat>
          <c:val>
            <c:numRef>
              <c:f>'SEMC Pivot Table'!$B$15:$B$23</c:f>
              <c:numCache>
                <c:formatCode>"$"#,##0.00</c:formatCode>
                <c:ptCount val="8"/>
                <c:pt idx="0">
                  <c:v>9036.9914615384623</c:v>
                </c:pt>
                <c:pt idx="1">
                  <c:v>13636.160769230768</c:v>
                </c:pt>
                <c:pt idx="2">
                  <c:v>12036.59646153846</c:v>
                </c:pt>
                <c:pt idx="3">
                  <c:v>5167.6726282051286</c:v>
                </c:pt>
                <c:pt idx="4">
                  <c:v>9066.0879999999997</c:v>
                </c:pt>
                <c:pt idx="5">
                  <c:v>11901.842000000001</c:v>
                </c:pt>
                <c:pt idx="6">
                  <c:v>13864.012000000001</c:v>
                </c:pt>
                <c:pt idx="7">
                  <c:v>6005.0741666666672</c:v>
                </c:pt>
              </c:numCache>
            </c:numRef>
          </c:val>
          <c:extLst>
            <c:ext xmlns:c16="http://schemas.microsoft.com/office/drawing/2014/chart" uri="{C3380CC4-5D6E-409C-BE32-E72D297353CC}">
              <c16:uniqueId val="{00000000-E3EB-4359-AAEB-19B16F2CA773}"/>
            </c:ext>
          </c:extLst>
        </c:ser>
        <c:ser>
          <c:idx val="1"/>
          <c:order val="1"/>
          <c:tx>
            <c:strRef>
              <c:f>'SEMC Pivot Table'!$C$14</c:f>
              <c:strCache>
                <c:ptCount val="1"/>
                <c:pt idx="0">
                  <c:v>Sum of Revenue</c:v>
                </c:pt>
              </c:strCache>
            </c:strRef>
          </c:tx>
          <c:spPr>
            <a:solidFill>
              <a:schemeClr val="accent2"/>
            </a:solidFill>
            <a:ln>
              <a:noFill/>
            </a:ln>
            <a:effectLst/>
          </c:spPr>
          <c:invertIfNegative val="0"/>
          <c:cat>
            <c:strRef>
              <c:f>'SEMC Pivot Table'!$A$15:$A$23</c:f>
              <c:strCache>
                <c:ptCount val="8"/>
                <c:pt idx="0">
                  <c:v>FY24_SEM_Q1_Bird</c:v>
                </c:pt>
                <c:pt idx="1">
                  <c:v>FY24_SEM_Q1_Cat</c:v>
                </c:pt>
                <c:pt idx="2">
                  <c:v>FY24_SEM_Q1_Dog</c:v>
                </c:pt>
                <c:pt idx="3">
                  <c:v>FY24_SEM_Q1_Fish</c:v>
                </c:pt>
                <c:pt idx="4">
                  <c:v>FY24_SEM_Q2_Bird</c:v>
                </c:pt>
                <c:pt idx="5">
                  <c:v>FY24_SEM_Q2_Cat</c:v>
                </c:pt>
                <c:pt idx="6">
                  <c:v>FY24_SEM_Q2_Dog</c:v>
                </c:pt>
                <c:pt idx="7">
                  <c:v>FY24_SEM_Q2_Fish</c:v>
                </c:pt>
              </c:strCache>
            </c:strRef>
          </c:cat>
          <c:val>
            <c:numRef>
              <c:f>'SEMC Pivot Table'!$C$15:$C$23</c:f>
              <c:numCache>
                <c:formatCode>"$"#,##0.00</c:formatCode>
                <c:ptCount val="8"/>
                <c:pt idx="0">
                  <c:v>156276.90300000002</c:v>
                </c:pt>
                <c:pt idx="1">
                  <c:v>324878.20800000004</c:v>
                </c:pt>
                <c:pt idx="2">
                  <c:v>377938.10400000005</c:v>
                </c:pt>
                <c:pt idx="3">
                  <c:v>51181.985714285722</c:v>
                </c:pt>
                <c:pt idx="4">
                  <c:v>148560.837</c:v>
                </c:pt>
                <c:pt idx="5">
                  <c:v>317973.84400000004</c:v>
                </c:pt>
                <c:pt idx="6">
                  <c:v>489805.17400000006</c:v>
                </c:pt>
                <c:pt idx="7">
                  <c:v>37870.189880952385</c:v>
                </c:pt>
              </c:numCache>
            </c:numRef>
          </c:val>
          <c:extLst>
            <c:ext xmlns:c16="http://schemas.microsoft.com/office/drawing/2014/chart" uri="{C3380CC4-5D6E-409C-BE32-E72D297353CC}">
              <c16:uniqueId val="{00000001-E3EB-4359-AAEB-19B16F2CA773}"/>
            </c:ext>
          </c:extLst>
        </c:ser>
        <c:dLbls>
          <c:showLegendKey val="0"/>
          <c:showVal val="0"/>
          <c:showCatName val="0"/>
          <c:showSerName val="0"/>
          <c:showPercent val="0"/>
          <c:showBubbleSize val="0"/>
        </c:dLbls>
        <c:gapWidth val="242"/>
        <c:axId val="776436231"/>
        <c:axId val="1083195911"/>
      </c:barChart>
      <c:catAx>
        <c:axId val="7764362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3195911"/>
        <c:crosses val="autoZero"/>
        <c:auto val="1"/>
        <c:lblAlgn val="ctr"/>
        <c:lblOffset val="100"/>
        <c:noMultiLvlLbl val="0"/>
      </c:catAx>
      <c:valAx>
        <c:axId val="1083195911"/>
        <c:scaling>
          <c:orientation val="minMax"/>
          <c:max val="500000"/>
        </c:scaling>
        <c:delete val="0"/>
        <c:axPos val="b"/>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6436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Q2 Overall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'[Raw performance data Q1&amp;Q2_ Mini Project (C476 Pod).xlsx]Perforamce Report'!$L$60:$L$61</c:f>
              <c:strCache>
                <c:ptCount val="2"/>
                <c:pt idx="0">
                  <c:v>Sum of Revenue</c:v>
                </c:pt>
                <c:pt idx="1">
                  <c:v>Sum of Spend</c:v>
                </c:pt>
              </c:strCache>
            </c:strRef>
          </c:cat>
          <c:val>
            <c:numRef>
              <c:f>'[Raw performance data Q1&amp;Q2_ Mini Project (C476 Pod).xlsx]Perforamce Report'!$M$60:$M$61</c:f>
              <c:numCache>
                <c:formatCode>"$"#,##0.00_);[Red]\("$"#,##0.00\)</c:formatCode>
                <c:ptCount val="2"/>
                <c:pt idx="0">
                  <c:v>4971050.22</c:v>
                </c:pt>
                <c:pt idx="1">
                  <c:v>173557.32</c:v>
                </c:pt>
              </c:numCache>
            </c:numRef>
          </c:val>
          <c:extLst>
            <c:ext xmlns:c16="http://schemas.microsoft.com/office/drawing/2014/chart" uri="{C3380CC4-5D6E-409C-BE32-E72D297353CC}">
              <c16:uniqueId val="{00000000-79BF-4EDC-B1FD-151E1DF63883}"/>
            </c:ext>
          </c:extLst>
        </c:ser>
        <c:dLbls>
          <c:showLegendKey val="0"/>
          <c:showVal val="0"/>
          <c:showCatName val="0"/>
          <c:showSerName val="0"/>
          <c:showPercent val="0"/>
          <c:showBubbleSize val="0"/>
        </c:dLbls>
        <c:gapWidth val="219"/>
        <c:overlap val="-27"/>
        <c:axId val="1057659911"/>
        <c:axId val="1057666055"/>
      </c:barChart>
      <c:catAx>
        <c:axId val="1057659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7666055"/>
        <c:crosses val="autoZero"/>
        <c:auto val="1"/>
        <c:lblAlgn val="ctr"/>
        <c:lblOffset val="100"/>
        <c:noMultiLvlLbl val="0"/>
      </c:catAx>
      <c:valAx>
        <c:axId val="1057666055"/>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76599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'[Raw performance data Q1&amp;Q2_ Mini Project (C476 Pod).xlsx]Perforamce Report'!$P$65</c:f>
              <c:strCache>
                <c:ptCount val="1"/>
                <c:pt idx="0">
                  <c:v>Sum of Revenue</c:v>
                </c:pt>
              </c:strCache>
            </c:strRef>
          </c:tx>
          <c:spPr>
            <a:solidFill>
              <a:schemeClr val="accent1"/>
            </a:solidFill>
            <a:ln>
              <a:noFill/>
            </a:ln>
            <a:effectLst/>
          </c:spPr>
          <c:invertIfNegative val="0"/>
          <c:cat>
            <c:strRef>
              <c:f>'[Raw performance data Q1&amp;Q2_ Mini Project (C476 Pod).xlsx]Perforamce Report'!$O$66:$O$69</c:f>
              <c:strCache>
                <c:ptCount val="4"/>
                <c:pt idx="0">
                  <c:v>FY24_SEM_Q2_Bird</c:v>
                </c:pt>
                <c:pt idx="1">
                  <c:v>FY24_SEM_Q2_Cat</c:v>
                </c:pt>
                <c:pt idx="2">
                  <c:v>FY24_SEM_Q2_Dog</c:v>
                </c:pt>
                <c:pt idx="3">
                  <c:v>FY24_SEM_Q2_Fish</c:v>
                </c:pt>
              </c:strCache>
            </c:strRef>
          </c:cat>
          <c:val>
            <c:numRef>
              <c:f>'[Raw performance data Q1&amp;Q2_ Mini Project (C476 Pod).xlsx]Perforamce Report'!$P$66:$P$69</c:f>
              <c:numCache>
                <c:formatCode>"$"#,##0.00</c:formatCode>
                <c:ptCount val="4"/>
                <c:pt idx="0">
                  <c:v>742804.18499999994</c:v>
                </c:pt>
                <c:pt idx="1">
                  <c:v>1589869.22</c:v>
                </c:pt>
                <c:pt idx="2">
                  <c:v>2449025.87</c:v>
                </c:pt>
                <c:pt idx="3">
                  <c:v>189350.94940476192</c:v>
                </c:pt>
              </c:numCache>
            </c:numRef>
          </c:val>
          <c:extLst>
            <c:ext xmlns:c16="http://schemas.microsoft.com/office/drawing/2014/chart" uri="{C3380CC4-5D6E-409C-BE32-E72D297353CC}">
              <c16:uniqueId val="{00000000-69B4-4CE5-807F-5FBCAF2EF8DB}"/>
            </c:ext>
          </c:extLst>
        </c:ser>
        <c:ser>
          <c:idx val="1"/>
          <c:order val="1"/>
          <c:tx>
            <c:strRef>
              <c:f>'[Raw performance data Q1&amp;Q2_ Mini Project (C476 Pod).xlsx]Perforamce Report'!$Q$65</c:f>
              <c:strCache>
                <c:ptCount val="1"/>
                <c:pt idx="0">
                  <c:v>Sum of Spend</c:v>
                </c:pt>
              </c:strCache>
            </c:strRef>
          </c:tx>
          <c:spPr>
            <a:solidFill>
              <a:schemeClr val="accent2"/>
            </a:solidFill>
            <a:ln>
              <a:noFill/>
            </a:ln>
            <a:effectLst/>
          </c:spPr>
          <c:invertIfNegative val="0"/>
          <c:cat>
            <c:strRef>
              <c:f>'[Raw performance data Q1&amp;Q2_ Mini Project (C476 Pod).xlsx]Perforamce Report'!$O$66:$O$69</c:f>
              <c:strCache>
                <c:ptCount val="4"/>
                <c:pt idx="0">
                  <c:v>FY24_SEM_Q2_Bird</c:v>
                </c:pt>
                <c:pt idx="1">
                  <c:v>FY24_SEM_Q2_Cat</c:v>
                </c:pt>
                <c:pt idx="2">
                  <c:v>FY24_SEM_Q2_Dog</c:v>
                </c:pt>
                <c:pt idx="3">
                  <c:v>FY24_SEM_Q2_Fish</c:v>
                </c:pt>
              </c:strCache>
            </c:strRef>
          </c:cat>
          <c:val>
            <c:numRef>
              <c:f>'[Raw performance data Q1&amp;Q2_ Mini Project (C476 Pod).xlsx]Perforamce Report'!$Q$66:$Q$69</c:f>
              <c:numCache>
                <c:formatCode>"$"#,##0.00</c:formatCode>
                <c:ptCount val="4"/>
                <c:pt idx="0">
                  <c:v>38530.874000000003</c:v>
                </c:pt>
                <c:pt idx="1">
                  <c:v>50582.828499999989</c:v>
                </c:pt>
                <c:pt idx="2">
                  <c:v>58922.050999999999</c:v>
                </c:pt>
                <c:pt idx="3">
                  <c:v>25521.565208333333</c:v>
                </c:pt>
              </c:numCache>
            </c:numRef>
          </c:val>
          <c:extLst>
            <c:ext xmlns:c16="http://schemas.microsoft.com/office/drawing/2014/chart" uri="{C3380CC4-5D6E-409C-BE32-E72D297353CC}">
              <c16:uniqueId val="{00000001-69B4-4CE5-807F-5FBCAF2EF8DB}"/>
            </c:ext>
          </c:extLst>
        </c:ser>
        <c:dLbls>
          <c:showLegendKey val="0"/>
          <c:showVal val="0"/>
          <c:showCatName val="0"/>
          <c:showSerName val="0"/>
          <c:showPercent val="0"/>
          <c:showBubbleSize val="0"/>
        </c:dLbls>
        <c:gapWidth val="219"/>
        <c:overlap val="-27"/>
        <c:axId val="1399857159"/>
        <c:axId val="1399859207"/>
      </c:barChart>
      <c:catAx>
        <c:axId val="1399857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859207"/>
        <c:crosses val="autoZero"/>
        <c:auto val="1"/>
        <c:lblAlgn val="ctr"/>
        <c:lblOffset val="100"/>
        <c:noMultiLvlLbl val="0"/>
      </c:catAx>
      <c:valAx>
        <c:axId val="1399859207"/>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857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Awareness Pivot Table!PivotTable1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Multiple Values by 'Campaign Name'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pPr>
            <a:solidFill>
              <a:schemeClr val="accent1"/>
            </a:solidFill>
            <a:ln w="9525">
              <a:solidFill>
                <a:schemeClr val="accent1"/>
              </a:solid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stacked"/>
        <c:varyColors val="0"/>
        <c:ser>
          <c:idx val="0"/>
          <c:order val="0"/>
          <c:tx>
            <c:strRef>
              <c:f>'Meta Awareness Pivot Table'!$C$23</c:f>
              <c:strCache>
                <c:ptCount val="1"/>
                <c:pt idx="0">
                  <c:v>Sum of Impressions</c:v>
                </c:pt>
              </c:strCache>
            </c:strRef>
          </c:tx>
          <c:spPr>
            <a:solidFill>
              <a:schemeClr val="accent1"/>
            </a:solidFill>
            <a:ln>
              <a:noFill/>
            </a:ln>
            <a:effectLst/>
          </c:spPr>
          <c:invertIfNegative val="0"/>
          <c:cat>
            <c:strRef>
              <c:f>'Meta Awareness Pivot Table'!$B$24:$B$34</c:f>
              <c:strCache>
                <c:ptCount val="10"/>
                <c:pt idx="0">
                  <c:v>FY24_PaidSocial_Awareness_Q1_Bird</c:v>
                </c:pt>
                <c:pt idx="1">
                  <c:v>FY24_PaidSocial_Awareness_Q1_Cat</c:v>
                </c:pt>
                <c:pt idx="2">
                  <c:v>FY24_PaidSocial_Awareness_Q1_Dog</c:v>
                </c:pt>
                <c:pt idx="3">
                  <c:v>FY24_PaidSocial_Awareness_Q1_Fish</c:v>
                </c:pt>
                <c:pt idx="4">
                  <c:v>FY24_PaidSocial_Awareness_Q1_Reptile</c:v>
                </c:pt>
                <c:pt idx="5">
                  <c:v>FY24_PaidSocial_Awareness_Q2_Bird</c:v>
                </c:pt>
                <c:pt idx="6">
                  <c:v>FY24_PaidSocial_Awareness_Q2_Cat</c:v>
                </c:pt>
                <c:pt idx="7">
                  <c:v>FY24_PaidSocial_Awareness_Q2_Dog</c:v>
                </c:pt>
                <c:pt idx="8">
                  <c:v>FY24_PaidSocial_Awareness_Q2_Fish</c:v>
                </c:pt>
                <c:pt idx="9">
                  <c:v>FY24_PaidSocial_Awareness_Q2_Reptile</c:v>
                </c:pt>
              </c:strCache>
            </c:strRef>
          </c:cat>
          <c:val>
            <c:numRef>
              <c:f>'Meta Awareness Pivot Table'!$C$24:$C$34</c:f>
              <c:numCache>
                <c:formatCode>#,##0</c:formatCode>
                <c:ptCount val="10"/>
                <c:pt idx="0">
                  <c:v>13439794</c:v>
                </c:pt>
                <c:pt idx="1">
                  <c:v>23089891</c:v>
                </c:pt>
                <c:pt idx="2">
                  <c:v>9404511.5</c:v>
                </c:pt>
                <c:pt idx="3">
                  <c:v>5212055</c:v>
                </c:pt>
                <c:pt idx="4">
                  <c:v>10897212</c:v>
                </c:pt>
                <c:pt idx="5">
                  <c:v>12591519</c:v>
                </c:pt>
                <c:pt idx="6">
                  <c:v>15830730.5</c:v>
                </c:pt>
                <c:pt idx="7">
                  <c:v>10118901</c:v>
                </c:pt>
                <c:pt idx="8">
                  <c:v>4765491.5</c:v>
                </c:pt>
                <c:pt idx="9">
                  <c:v>7738279.5</c:v>
                </c:pt>
              </c:numCache>
            </c:numRef>
          </c:val>
          <c:extLst>
            <c:ext xmlns:c16="http://schemas.microsoft.com/office/drawing/2014/chart" uri="{C3380CC4-5D6E-409C-BE32-E72D297353CC}">
              <c16:uniqueId val="{00000000-4C75-448C-B292-8CA8E087BFDF}"/>
            </c:ext>
          </c:extLst>
        </c:ser>
        <c:ser>
          <c:idx val="1"/>
          <c:order val="1"/>
          <c:tx>
            <c:strRef>
              <c:f>'Meta Awareness Pivot Table'!$D$23</c:f>
              <c:strCache>
                <c:ptCount val="1"/>
                <c:pt idx="0">
                  <c:v>Sum of Revenue</c:v>
                </c:pt>
              </c:strCache>
            </c:strRef>
          </c:tx>
          <c:spPr>
            <a:solidFill>
              <a:schemeClr val="accent2"/>
            </a:solidFill>
            <a:ln>
              <a:noFill/>
            </a:ln>
            <a:effectLst/>
          </c:spPr>
          <c:invertIfNegative val="0"/>
          <c:cat>
            <c:strRef>
              <c:f>'Meta Awareness Pivot Table'!$B$24:$B$34</c:f>
              <c:strCache>
                <c:ptCount val="10"/>
                <c:pt idx="0">
                  <c:v>FY24_PaidSocial_Awareness_Q1_Bird</c:v>
                </c:pt>
                <c:pt idx="1">
                  <c:v>FY24_PaidSocial_Awareness_Q1_Cat</c:v>
                </c:pt>
                <c:pt idx="2">
                  <c:v>FY24_PaidSocial_Awareness_Q1_Dog</c:v>
                </c:pt>
                <c:pt idx="3">
                  <c:v>FY24_PaidSocial_Awareness_Q1_Fish</c:v>
                </c:pt>
                <c:pt idx="4">
                  <c:v>FY24_PaidSocial_Awareness_Q1_Reptile</c:v>
                </c:pt>
                <c:pt idx="5">
                  <c:v>FY24_PaidSocial_Awareness_Q2_Bird</c:v>
                </c:pt>
                <c:pt idx="6">
                  <c:v>FY24_PaidSocial_Awareness_Q2_Cat</c:v>
                </c:pt>
                <c:pt idx="7">
                  <c:v>FY24_PaidSocial_Awareness_Q2_Dog</c:v>
                </c:pt>
                <c:pt idx="8">
                  <c:v>FY24_PaidSocial_Awareness_Q2_Fish</c:v>
                </c:pt>
                <c:pt idx="9">
                  <c:v>FY24_PaidSocial_Awareness_Q2_Reptile</c:v>
                </c:pt>
              </c:strCache>
            </c:strRef>
          </c:cat>
          <c:val>
            <c:numRef>
              <c:f>'Meta Awareness Pivot Table'!$D$24:$D$34</c:f>
              <c:numCache>
                <c:formatCode>_("$"* #,##0.00_);_("$"* \(#,##0.00\);_("$"* "-"??_);_(@_)</c:formatCode>
                <c:ptCount val="10"/>
                <c:pt idx="0">
                  <c:v>931070.39999999991</c:v>
                </c:pt>
                <c:pt idx="1">
                  <c:v>3050546.8</c:v>
                </c:pt>
                <c:pt idx="2">
                  <c:v>2019727.6</c:v>
                </c:pt>
                <c:pt idx="3">
                  <c:v>941390</c:v>
                </c:pt>
                <c:pt idx="4">
                  <c:v>451964.40000000008</c:v>
                </c:pt>
                <c:pt idx="5">
                  <c:v>810702.40000000026</c:v>
                </c:pt>
                <c:pt idx="6">
                  <c:v>2084758</c:v>
                </c:pt>
                <c:pt idx="7">
                  <c:v>2003461.6</c:v>
                </c:pt>
                <c:pt idx="8">
                  <c:v>771278.8</c:v>
                </c:pt>
                <c:pt idx="9">
                  <c:v>349931.6</c:v>
                </c:pt>
              </c:numCache>
            </c:numRef>
          </c:val>
          <c:extLst>
            <c:ext xmlns:c16="http://schemas.microsoft.com/office/drawing/2014/chart" uri="{C3380CC4-5D6E-409C-BE32-E72D297353CC}">
              <c16:uniqueId val="{00000001-4C75-448C-B292-8CA8E087BFDF}"/>
            </c:ext>
          </c:extLst>
        </c:ser>
        <c:ser>
          <c:idx val="2"/>
          <c:order val="2"/>
          <c:tx>
            <c:strRef>
              <c:f>'Meta Awareness Pivot Table'!$E$23</c:f>
              <c:strCache>
                <c:ptCount val="1"/>
                <c:pt idx="0">
                  <c:v>Sum of Spend</c:v>
                </c:pt>
              </c:strCache>
            </c:strRef>
          </c:tx>
          <c:spPr>
            <a:solidFill>
              <a:schemeClr val="accent3"/>
            </a:solidFill>
            <a:ln>
              <a:noFill/>
            </a:ln>
            <a:effectLst/>
          </c:spPr>
          <c:invertIfNegative val="0"/>
          <c:cat>
            <c:strRef>
              <c:f>'Meta Awareness Pivot Table'!$B$24:$B$34</c:f>
              <c:strCache>
                <c:ptCount val="10"/>
                <c:pt idx="0">
                  <c:v>FY24_PaidSocial_Awareness_Q1_Bird</c:v>
                </c:pt>
                <c:pt idx="1">
                  <c:v>FY24_PaidSocial_Awareness_Q1_Cat</c:v>
                </c:pt>
                <c:pt idx="2">
                  <c:v>FY24_PaidSocial_Awareness_Q1_Dog</c:v>
                </c:pt>
                <c:pt idx="3">
                  <c:v>FY24_PaidSocial_Awareness_Q1_Fish</c:v>
                </c:pt>
                <c:pt idx="4">
                  <c:v>FY24_PaidSocial_Awareness_Q1_Reptile</c:v>
                </c:pt>
                <c:pt idx="5">
                  <c:v>FY24_PaidSocial_Awareness_Q2_Bird</c:v>
                </c:pt>
                <c:pt idx="6">
                  <c:v>FY24_PaidSocial_Awareness_Q2_Cat</c:v>
                </c:pt>
                <c:pt idx="7">
                  <c:v>FY24_PaidSocial_Awareness_Q2_Dog</c:v>
                </c:pt>
                <c:pt idx="8">
                  <c:v>FY24_PaidSocial_Awareness_Q2_Fish</c:v>
                </c:pt>
                <c:pt idx="9">
                  <c:v>FY24_PaidSocial_Awareness_Q2_Reptile</c:v>
                </c:pt>
              </c:strCache>
            </c:strRef>
          </c:cat>
          <c:val>
            <c:numRef>
              <c:f>'Meta Awareness Pivot Table'!$E$24:$E$34</c:f>
              <c:numCache>
                <c:formatCode>_("$"* #,##0.00_);_("$"* \(#,##0.00\);_("$"* "-"??_);_(@_)</c:formatCode>
                <c:ptCount val="10"/>
                <c:pt idx="0">
                  <c:v>67290.514285714293</c:v>
                </c:pt>
                <c:pt idx="1">
                  <c:v>159985.88571428572</c:v>
                </c:pt>
                <c:pt idx="2">
                  <c:v>65170.914285714287</c:v>
                </c:pt>
                <c:pt idx="3">
                  <c:v>65651.257142857154</c:v>
                </c:pt>
                <c:pt idx="4">
                  <c:v>54281.485714285714</c:v>
                </c:pt>
                <c:pt idx="5">
                  <c:v>75244.800000000003</c:v>
                </c:pt>
                <c:pt idx="6">
                  <c:v>146784</c:v>
                </c:pt>
                <c:pt idx="7">
                  <c:v>88368.39999999998</c:v>
                </c:pt>
                <c:pt idx="8">
                  <c:v>72452.799999999988</c:v>
                </c:pt>
                <c:pt idx="9">
                  <c:v>54112.000000000007</c:v>
                </c:pt>
              </c:numCache>
            </c:numRef>
          </c:val>
          <c:extLst>
            <c:ext xmlns:c16="http://schemas.microsoft.com/office/drawing/2014/chart" uri="{C3380CC4-5D6E-409C-BE32-E72D297353CC}">
              <c16:uniqueId val="{00000002-4C75-448C-B292-8CA8E087BFDF}"/>
            </c:ext>
          </c:extLst>
        </c:ser>
        <c:ser>
          <c:idx val="3"/>
          <c:order val="3"/>
          <c:tx>
            <c:strRef>
              <c:f>'Meta Awareness Pivot Table'!$F$23</c:f>
              <c:strCache>
                <c:ptCount val="1"/>
                <c:pt idx="0">
                  <c:v>Sum of Orders</c:v>
                </c:pt>
              </c:strCache>
            </c:strRef>
          </c:tx>
          <c:spPr>
            <a:solidFill>
              <a:schemeClr val="accent4"/>
            </a:solidFill>
            <a:ln>
              <a:noFill/>
            </a:ln>
            <a:effectLst/>
          </c:spPr>
          <c:invertIfNegative val="0"/>
          <c:cat>
            <c:strRef>
              <c:f>'Meta Awareness Pivot Table'!$B$24:$B$34</c:f>
              <c:strCache>
                <c:ptCount val="10"/>
                <c:pt idx="0">
                  <c:v>FY24_PaidSocial_Awareness_Q1_Bird</c:v>
                </c:pt>
                <c:pt idx="1">
                  <c:v>FY24_PaidSocial_Awareness_Q1_Cat</c:v>
                </c:pt>
                <c:pt idx="2">
                  <c:v>FY24_PaidSocial_Awareness_Q1_Dog</c:v>
                </c:pt>
                <c:pt idx="3">
                  <c:v>FY24_PaidSocial_Awareness_Q1_Fish</c:v>
                </c:pt>
                <c:pt idx="4">
                  <c:v>FY24_PaidSocial_Awareness_Q1_Reptile</c:v>
                </c:pt>
                <c:pt idx="5">
                  <c:v>FY24_PaidSocial_Awareness_Q2_Bird</c:v>
                </c:pt>
                <c:pt idx="6">
                  <c:v>FY24_PaidSocial_Awareness_Q2_Cat</c:v>
                </c:pt>
                <c:pt idx="7">
                  <c:v>FY24_PaidSocial_Awareness_Q2_Dog</c:v>
                </c:pt>
                <c:pt idx="8">
                  <c:v>FY24_PaidSocial_Awareness_Q2_Fish</c:v>
                </c:pt>
                <c:pt idx="9">
                  <c:v>FY24_PaidSocial_Awareness_Q2_Reptile</c:v>
                </c:pt>
              </c:strCache>
            </c:strRef>
          </c:cat>
          <c:val>
            <c:numRef>
              <c:f>'Meta Awareness Pivot Table'!$F$24:$F$34</c:f>
              <c:numCache>
                <c:formatCode>_(* #,##0_);_(* \(#,##0\);_(* "-"_);_(@_)</c:formatCode>
                <c:ptCount val="10"/>
                <c:pt idx="0">
                  <c:v>6870</c:v>
                </c:pt>
                <c:pt idx="1">
                  <c:v>10798</c:v>
                </c:pt>
                <c:pt idx="2">
                  <c:v>5585</c:v>
                </c:pt>
                <c:pt idx="3">
                  <c:v>2694</c:v>
                </c:pt>
                <c:pt idx="4">
                  <c:v>2704</c:v>
                </c:pt>
                <c:pt idx="5">
                  <c:v>4735</c:v>
                </c:pt>
                <c:pt idx="6">
                  <c:v>6222</c:v>
                </c:pt>
                <c:pt idx="7">
                  <c:v>5070</c:v>
                </c:pt>
                <c:pt idx="8">
                  <c:v>2458</c:v>
                </c:pt>
                <c:pt idx="9">
                  <c:v>1692</c:v>
                </c:pt>
              </c:numCache>
            </c:numRef>
          </c:val>
          <c:extLst>
            <c:ext xmlns:c16="http://schemas.microsoft.com/office/drawing/2014/chart" uri="{C3380CC4-5D6E-409C-BE32-E72D297353CC}">
              <c16:uniqueId val="{00000003-4C75-448C-B292-8CA8E087BFDF}"/>
            </c:ext>
          </c:extLst>
        </c:ser>
        <c:ser>
          <c:idx val="4"/>
          <c:order val="4"/>
          <c:tx>
            <c:strRef>
              <c:f>'Meta Awareness Pivot Table'!$G$23</c:f>
              <c:strCache>
                <c:ptCount val="1"/>
                <c:pt idx="0">
                  <c:v>Sum of Clicks</c:v>
                </c:pt>
              </c:strCache>
            </c:strRef>
          </c:tx>
          <c:spPr>
            <a:solidFill>
              <a:schemeClr val="accent5"/>
            </a:solidFill>
            <a:ln>
              <a:noFill/>
            </a:ln>
            <a:effectLst/>
          </c:spPr>
          <c:invertIfNegative val="0"/>
          <c:cat>
            <c:strRef>
              <c:f>'Meta Awareness Pivot Table'!$B$24:$B$34</c:f>
              <c:strCache>
                <c:ptCount val="10"/>
                <c:pt idx="0">
                  <c:v>FY24_PaidSocial_Awareness_Q1_Bird</c:v>
                </c:pt>
                <c:pt idx="1">
                  <c:v>FY24_PaidSocial_Awareness_Q1_Cat</c:v>
                </c:pt>
                <c:pt idx="2">
                  <c:v>FY24_PaidSocial_Awareness_Q1_Dog</c:v>
                </c:pt>
                <c:pt idx="3">
                  <c:v>FY24_PaidSocial_Awareness_Q1_Fish</c:v>
                </c:pt>
                <c:pt idx="4">
                  <c:v>FY24_PaidSocial_Awareness_Q1_Reptile</c:v>
                </c:pt>
                <c:pt idx="5">
                  <c:v>FY24_PaidSocial_Awareness_Q2_Bird</c:v>
                </c:pt>
                <c:pt idx="6">
                  <c:v>FY24_PaidSocial_Awareness_Q2_Cat</c:v>
                </c:pt>
                <c:pt idx="7">
                  <c:v>FY24_PaidSocial_Awareness_Q2_Dog</c:v>
                </c:pt>
                <c:pt idx="8">
                  <c:v>FY24_PaidSocial_Awareness_Q2_Fish</c:v>
                </c:pt>
                <c:pt idx="9">
                  <c:v>FY24_PaidSocial_Awareness_Q2_Reptile</c:v>
                </c:pt>
              </c:strCache>
            </c:strRef>
          </c:cat>
          <c:val>
            <c:numRef>
              <c:f>'Meta Awareness Pivot Table'!$G$24:$G$34</c:f>
              <c:numCache>
                <c:formatCode>_(* #,##0_);_(* \(#,##0\);_(* "-"_);_(@_)</c:formatCode>
                <c:ptCount val="10"/>
                <c:pt idx="0">
                  <c:v>212976</c:v>
                </c:pt>
                <c:pt idx="1">
                  <c:v>181805</c:v>
                </c:pt>
                <c:pt idx="2">
                  <c:v>194446</c:v>
                </c:pt>
                <c:pt idx="3">
                  <c:v>104463</c:v>
                </c:pt>
                <c:pt idx="4">
                  <c:v>178519</c:v>
                </c:pt>
                <c:pt idx="5">
                  <c:v>212173</c:v>
                </c:pt>
                <c:pt idx="6">
                  <c:v>111929</c:v>
                </c:pt>
                <c:pt idx="7">
                  <c:v>229872</c:v>
                </c:pt>
                <c:pt idx="8">
                  <c:v>90078</c:v>
                </c:pt>
                <c:pt idx="9">
                  <c:v>147907</c:v>
                </c:pt>
              </c:numCache>
            </c:numRef>
          </c:val>
          <c:extLst>
            <c:ext xmlns:c16="http://schemas.microsoft.com/office/drawing/2014/chart" uri="{C3380CC4-5D6E-409C-BE32-E72D297353CC}">
              <c16:uniqueId val="{00000004-4C75-448C-B292-8CA8E087BFDF}"/>
            </c:ext>
          </c:extLst>
        </c:ser>
        <c:dLbls>
          <c:showLegendKey val="0"/>
          <c:showVal val="0"/>
          <c:showCatName val="0"/>
          <c:showSerName val="0"/>
          <c:showPercent val="0"/>
          <c:showBubbleSize val="0"/>
        </c:dLbls>
        <c:gapWidth val="33"/>
        <c:overlap val="100"/>
        <c:axId val="218258952"/>
        <c:axId val="636908552"/>
      </c:barChart>
      <c:catAx>
        <c:axId val="2182589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Campaign Name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6908552"/>
        <c:crosses val="autoZero"/>
        <c:auto val="1"/>
        <c:lblAlgn val="ctr"/>
        <c:lblOffset val="100"/>
        <c:noMultiLvlLbl val="0"/>
      </c:catAx>
      <c:valAx>
        <c:axId val="63690855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8258952"/>
        <c:crosses val="autoZero"/>
        <c:crossBetween val="between"/>
        <c:dispUnits>
          <c:builtInUnit val="millions"/>
          <c:dispUnitsLbl>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Q1 Budget Forcast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'[Raw performance data Q1&amp;Q2_ Mini Project (C476 Pod).xlsx]Budget Plan Comparison'!$A$3</c:f>
              <c:strCache>
                <c:ptCount val="1"/>
                <c:pt idx="0">
                  <c:v>SEM</c:v>
                </c:pt>
              </c:strCache>
            </c:strRef>
          </c:tx>
          <c:spPr>
            <a:solidFill>
              <a:schemeClr val="accent1"/>
            </a:solidFill>
            <a:ln>
              <a:noFill/>
            </a:ln>
            <a:effectLst/>
          </c:spPr>
          <c:invertIfNegative val="0"/>
          <c:cat>
            <c:strRef>
              <c:f>'[Raw performance data Q1&amp;Q2_ Mini Project (C476 Pod).xlsx]Budget Plan Comparison'!$B$2:$G$2</c:f>
              <c:strCache>
                <c:ptCount val="6"/>
                <c:pt idx="0">
                  <c:v>Bird</c:v>
                </c:pt>
                <c:pt idx="1">
                  <c:v>Cat</c:v>
                </c:pt>
                <c:pt idx="2">
                  <c:v>Dog</c:v>
                </c:pt>
                <c:pt idx="3">
                  <c:v>Fish</c:v>
                </c:pt>
                <c:pt idx="4">
                  <c:v>Reptile</c:v>
                </c:pt>
                <c:pt idx="5">
                  <c:v>Total</c:v>
                </c:pt>
              </c:strCache>
            </c:strRef>
          </c:cat>
          <c:val>
            <c:numRef>
              <c:f>'[Raw performance data Q1&amp;Q2_ Mini Project (C476 Pod).xlsx]Budget Plan Comparison'!$B$3:$G$3</c:f>
              <c:numCache>
                <c:formatCode>"$"#,##0.00_);[Red]\("$"#,##0.00\)</c:formatCode>
                <c:ptCount val="6"/>
                <c:pt idx="0">
                  <c:v>40000</c:v>
                </c:pt>
                <c:pt idx="1">
                  <c:v>55000</c:v>
                </c:pt>
                <c:pt idx="2">
                  <c:v>50000</c:v>
                </c:pt>
                <c:pt idx="3">
                  <c:v>25000</c:v>
                </c:pt>
                <c:pt idx="5">
                  <c:v>170000</c:v>
                </c:pt>
              </c:numCache>
            </c:numRef>
          </c:val>
          <c:extLst>
            <c:ext xmlns:c16="http://schemas.microsoft.com/office/drawing/2014/chart" uri="{C3380CC4-5D6E-409C-BE32-E72D297353CC}">
              <c16:uniqueId val="{00000000-A304-44B3-AB69-179A6364C8D0}"/>
            </c:ext>
          </c:extLst>
        </c:ser>
        <c:ser>
          <c:idx val="1"/>
          <c:order val="1"/>
          <c:tx>
            <c:strRef>
              <c:f>'[Raw performance data Q1&amp;Q2_ Mini Project (C476 Pod).xlsx]Budget Plan Comparison'!$A$4</c:f>
              <c:strCache>
                <c:ptCount val="1"/>
                <c:pt idx="0">
                  <c:v>SEM (Conquest)</c:v>
                </c:pt>
              </c:strCache>
            </c:strRef>
          </c:tx>
          <c:spPr>
            <a:solidFill>
              <a:schemeClr val="accent2"/>
            </a:solidFill>
            <a:ln>
              <a:noFill/>
            </a:ln>
            <a:effectLst/>
          </c:spPr>
          <c:invertIfNegative val="0"/>
          <c:cat>
            <c:strRef>
              <c:f>'[Raw performance data Q1&amp;Q2_ Mini Project (C476 Pod).xlsx]Budget Plan Comparison'!$B$2:$G$2</c:f>
              <c:strCache>
                <c:ptCount val="6"/>
                <c:pt idx="0">
                  <c:v>Bird</c:v>
                </c:pt>
                <c:pt idx="1">
                  <c:v>Cat</c:v>
                </c:pt>
                <c:pt idx="2">
                  <c:v>Dog</c:v>
                </c:pt>
                <c:pt idx="3">
                  <c:v>Fish</c:v>
                </c:pt>
                <c:pt idx="4">
                  <c:v>Reptile</c:v>
                </c:pt>
                <c:pt idx="5">
                  <c:v>Total</c:v>
                </c:pt>
              </c:strCache>
            </c:strRef>
          </c:cat>
          <c:val>
            <c:numRef>
              <c:f>'[Raw performance data Q1&amp;Q2_ Mini Project (C476 Pod).xlsx]Budget Plan Comparison'!$B$4:$G$4</c:f>
              <c:numCache>
                <c:formatCode>"$"#,##0.00_);[Red]\("$"#,##0.00\)</c:formatCode>
                <c:ptCount val="6"/>
                <c:pt idx="0">
                  <c:v>10000</c:v>
                </c:pt>
                <c:pt idx="1">
                  <c:v>12000</c:v>
                </c:pt>
                <c:pt idx="2">
                  <c:v>12000</c:v>
                </c:pt>
                <c:pt idx="3">
                  <c:v>6000</c:v>
                </c:pt>
                <c:pt idx="5">
                  <c:v>40000</c:v>
                </c:pt>
              </c:numCache>
            </c:numRef>
          </c:val>
          <c:extLst>
            <c:ext xmlns:c16="http://schemas.microsoft.com/office/drawing/2014/chart" uri="{C3380CC4-5D6E-409C-BE32-E72D297353CC}">
              <c16:uniqueId val="{00000001-A304-44B3-AB69-179A6364C8D0}"/>
            </c:ext>
          </c:extLst>
        </c:ser>
        <c:ser>
          <c:idx val="2"/>
          <c:order val="2"/>
          <c:tx>
            <c:strRef>
              <c:f>'[Raw performance data Q1&amp;Q2_ Mini Project (C476 Pod).xlsx]Budget Plan Comparison'!$A$5</c:f>
              <c:strCache>
                <c:ptCount val="1"/>
                <c:pt idx="0">
                  <c:v>Social (Awareness)</c:v>
                </c:pt>
              </c:strCache>
            </c:strRef>
          </c:tx>
          <c:spPr>
            <a:solidFill>
              <a:schemeClr val="accent3"/>
            </a:solidFill>
            <a:ln>
              <a:noFill/>
            </a:ln>
            <a:effectLst/>
          </c:spPr>
          <c:invertIfNegative val="0"/>
          <c:cat>
            <c:strRef>
              <c:f>'[Raw performance data Q1&amp;Q2_ Mini Project (C476 Pod).xlsx]Budget Plan Comparison'!$B$2:$G$2</c:f>
              <c:strCache>
                <c:ptCount val="6"/>
                <c:pt idx="0">
                  <c:v>Bird</c:v>
                </c:pt>
                <c:pt idx="1">
                  <c:v>Cat</c:v>
                </c:pt>
                <c:pt idx="2">
                  <c:v>Dog</c:v>
                </c:pt>
                <c:pt idx="3">
                  <c:v>Fish</c:v>
                </c:pt>
                <c:pt idx="4">
                  <c:v>Reptile</c:v>
                </c:pt>
                <c:pt idx="5">
                  <c:v>Total</c:v>
                </c:pt>
              </c:strCache>
            </c:strRef>
          </c:cat>
          <c:val>
            <c:numRef>
              <c:f>'[Raw performance data Q1&amp;Q2_ Mini Project (C476 Pod).xlsx]Budget Plan Comparison'!$B$5:$G$5</c:f>
              <c:numCache>
                <c:formatCode>"$"#,##0.00_);[Red]\("$"#,##0.00\)</c:formatCode>
                <c:ptCount val="6"/>
                <c:pt idx="0">
                  <c:v>180000</c:v>
                </c:pt>
                <c:pt idx="1">
                  <c:v>350000</c:v>
                </c:pt>
                <c:pt idx="2">
                  <c:v>380000</c:v>
                </c:pt>
                <c:pt idx="3">
                  <c:v>120000</c:v>
                </c:pt>
                <c:pt idx="4">
                  <c:v>80000</c:v>
                </c:pt>
                <c:pt idx="5">
                  <c:v>1110000</c:v>
                </c:pt>
              </c:numCache>
            </c:numRef>
          </c:val>
          <c:extLst>
            <c:ext xmlns:c16="http://schemas.microsoft.com/office/drawing/2014/chart" uri="{C3380CC4-5D6E-409C-BE32-E72D297353CC}">
              <c16:uniqueId val="{00000002-A304-44B3-AB69-179A6364C8D0}"/>
            </c:ext>
          </c:extLst>
        </c:ser>
        <c:ser>
          <c:idx val="3"/>
          <c:order val="3"/>
          <c:tx>
            <c:strRef>
              <c:f>'[Raw performance data Q1&amp;Q2_ Mini Project (C476 Pod).xlsx]Budget Plan Comparison'!$A$6</c:f>
              <c:strCache>
                <c:ptCount val="1"/>
                <c:pt idx="0">
                  <c:v>Social (Retargeting)</c:v>
                </c:pt>
              </c:strCache>
            </c:strRef>
          </c:tx>
          <c:spPr>
            <a:solidFill>
              <a:schemeClr val="accent4"/>
            </a:solidFill>
            <a:ln>
              <a:noFill/>
            </a:ln>
            <a:effectLst/>
          </c:spPr>
          <c:invertIfNegative val="0"/>
          <c:cat>
            <c:strRef>
              <c:f>'[Raw performance data Q1&amp;Q2_ Mini Project (C476 Pod).xlsx]Budget Plan Comparison'!$B$2:$G$2</c:f>
              <c:strCache>
                <c:ptCount val="6"/>
                <c:pt idx="0">
                  <c:v>Bird</c:v>
                </c:pt>
                <c:pt idx="1">
                  <c:v>Cat</c:v>
                </c:pt>
                <c:pt idx="2">
                  <c:v>Dog</c:v>
                </c:pt>
                <c:pt idx="3">
                  <c:v>Fish</c:v>
                </c:pt>
                <c:pt idx="4">
                  <c:v>Reptile</c:v>
                </c:pt>
                <c:pt idx="5">
                  <c:v>Total</c:v>
                </c:pt>
              </c:strCache>
            </c:strRef>
          </c:cat>
          <c:val>
            <c:numRef>
              <c:f>'[Raw performance data Q1&amp;Q2_ Mini Project (C476 Pod).xlsx]Budget Plan Comparison'!$B$6:$G$6</c:f>
              <c:numCache>
                <c:formatCode>"$"#,##0.00_);[Red]\("$"#,##0.00\)</c:formatCode>
                <c:ptCount val="6"/>
                <c:pt idx="0">
                  <c:v>80000</c:v>
                </c:pt>
                <c:pt idx="1">
                  <c:v>150000</c:v>
                </c:pt>
                <c:pt idx="2">
                  <c:v>60000</c:v>
                </c:pt>
                <c:pt idx="3">
                  <c:v>70000</c:v>
                </c:pt>
                <c:pt idx="4">
                  <c:v>60000</c:v>
                </c:pt>
                <c:pt idx="5">
                  <c:v>420000</c:v>
                </c:pt>
              </c:numCache>
            </c:numRef>
          </c:val>
          <c:extLst>
            <c:ext xmlns:c16="http://schemas.microsoft.com/office/drawing/2014/chart" uri="{C3380CC4-5D6E-409C-BE32-E72D297353CC}">
              <c16:uniqueId val="{00000003-A304-44B3-AB69-179A6364C8D0}"/>
            </c:ext>
          </c:extLst>
        </c:ser>
        <c:ser>
          <c:idx val="4"/>
          <c:order val="4"/>
          <c:tx>
            <c:strRef>
              <c:f>'[Raw performance data Q1&amp;Q2_ Mini Project (C476 Pod).xlsx]Budget Plan Comparison'!$A$7</c:f>
              <c:strCache>
                <c:ptCount val="1"/>
                <c:pt idx="0">
                  <c:v>Totals</c:v>
                </c:pt>
              </c:strCache>
            </c:strRef>
          </c:tx>
          <c:spPr>
            <a:solidFill>
              <a:schemeClr val="accent5"/>
            </a:solidFill>
            <a:ln>
              <a:noFill/>
            </a:ln>
            <a:effectLst/>
          </c:spPr>
          <c:invertIfNegative val="0"/>
          <c:cat>
            <c:strRef>
              <c:f>'[Raw performance data Q1&amp;Q2_ Mini Project (C476 Pod).xlsx]Budget Plan Comparison'!$B$2:$G$2</c:f>
              <c:strCache>
                <c:ptCount val="6"/>
                <c:pt idx="0">
                  <c:v>Bird</c:v>
                </c:pt>
                <c:pt idx="1">
                  <c:v>Cat</c:v>
                </c:pt>
                <c:pt idx="2">
                  <c:v>Dog</c:v>
                </c:pt>
                <c:pt idx="3">
                  <c:v>Fish</c:v>
                </c:pt>
                <c:pt idx="4">
                  <c:v>Reptile</c:v>
                </c:pt>
                <c:pt idx="5">
                  <c:v>Total</c:v>
                </c:pt>
              </c:strCache>
            </c:strRef>
          </c:cat>
          <c:val>
            <c:numRef>
              <c:f>'[Raw performance data Q1&amp;Q2_ Mini Project (C476 Pod).xlsx]Budget Plan Comparison'!$B$7:$G$7</c:f>
              <c:numCache>
                <c:formatCode>"$"#,##0.00_);[Red]\("$"#,##0.00\)</c:formatCode>
                <c:ptCount val="6"/>
                <c:pt idx="0">
                  <c:v>310000</c:v>
                </c:pt>
                <c:pt idx="1">
                  <c:v>567000</c:v>
                </c:pt>
                <c:pt idx="2">
                  <c:v>502000</c:v>
                </c:pt>
                <c:pt idx="3">
                  <c:v>221000</c:v>
                </c:pt>
                <c:pt idx="4">
                  <c:v>140000</c:v>
                </c:pt>
                <c:pt idx="5">
                  <c:v>1740000</c:v>
                </c:pt>
              </c:numCache>
            </c:numRef>
          </c:val>
          <c:extLst>
            <c:ext xmlns:c16="http://schemas.microsoft.com/office/drawing/2014/chart" uri="{C3380CC4-5D6E-409C-BE32-E72D297353CC}">
              <c16:uniqueId val="{00000004-A304-44B3-AB69-179A6364C8D0}"/>
            </c:ext>
          </c:extLst>
        </c:ser>
        <c:dLbls>
          <c:showLegendKey val="0"/>
          <c:showVal val="0"/>
          <c:showCatName val="0"/>
          <c:showSerName val="0"/>
          <c:showPercent val="0"/>
          <c:showBubbleSize val="0"/>
        </c:dLbls>
        <c:gapWidth val="219"/>
        <c:overlap val="-27"/>
        <c:axId val="203995656"/>
        <c:axId val="767865864"/>
      </c:barChart>
      <c:catAx>
        <c:axId val="203995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865864"/>
        <c:crosses val="autoZero"/>
        <c:auto val="1"/>
        <c:lblAlgn val="ctr"/>
        <c:lblOffset val="100"/>
        <c:noMultiLvlLbl val="0"/>
      </c:catAx>
      <c:valAx>
        <c:axId val="76786586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995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Q1 Budget Actuals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'[Raw performance data Q1&amp;Q2_ Mini Project (C476 Pod).xlsx]Budget Plan Comparison'!$A$19</c:f>
              <c:strCache>
                <c:ptCount val="1"/>
                <c:pt idx="0">
                  <c:v>SEM</c:v>
                </c:pt>
              </c:strCache>
            </c:strRef>
          </c:tx>
          <c:spPr>
            <a:solidFill>
              <a:schemeClr val="accent1"/>
            </a:solidFill>
            <a:ln>
              <a:noFill/>
            </a:ln>
            <a:effectLst/>
          </c:spPr>
          <c:invertIfNegative val="0"/>
          <c:cat>
            <c:multiLvlStrRef>
              <c:f>'[Raw performance data Q1&amp;Q2_ Mini Project (C476 Pod).xlsx]Budget Plan Comparison'!$B$17:$G$18</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Comparison'!$B$19:$G$19</c:f>
              <c:numCache>
                <c:formatCode>"$"#,##0.00</c:formatCode>
                <c:ptCount val="6"/>
                <c:pt idx="0">
                  <c:v>38407.213711538461</c:v>
                </c:pt>
                <c:pt idx="1">
                  <c:v>57953.683269230773</c:v>
                </c:pt>
                <c:pt idx="2">
                  <c:v>51155.534961538455</c:v>
                </c:pt>
                <c:pt idx="3">
                  <c:v>21962.608669871795</c:v>
                </c:pt>
                <c:pt idx="5" formatCode="&quot;$&quot;#,##0.00_);[Red]\(&quot;$&quot;#,##0.00\)">
                  <c:v>169479.04061217947</c:v>
                </c:pt>
              </c:numCache>
            </c:numRef>
          </c:val>
          <c:extLst>
            <c:ext xmlns:c16="http://schemas.microsoft.com/office/drawing/2014/chart" uri="{C3380CC4-5D6E-409C-BE32-E72D297353CC}">
              <c16:uniqueId val="{00000000-E75F-4EDF-A90E-1B0E5EC57B96}"/>
            </c:ext>
          </c:extLst>
        </c:ser>
        <c:ser>
          <c:idx val="1"/>
          <c:order val="1"/>
          <c:tx>
            <c:strRef>
              <c:f>'[Raw performance data Q1&amp;Q2_ Mini Project (C476 Pod).xlsx]Budget Plan Comparison'!$A$20</c:f>
              <c:strCache>
                <c:ptCount val="1"/>
                <c:pt idx="0">
                  <c:v>SEM (Conquest)</c:v>
                </c:pt>
              </c:strCache>
            </c:strRef>
          </c:tx>
          <c:spPr>
            <a:solidFill>
              <a:schemeClr val="accent2"/>
            </a:solidFill>
            <a:ln>
              <a:noFill/>
            </a:ln>
            <a:effectLst/>
          </c:spPr>
          <c:invertIfNegative val="0"/>
          <c:cat>
            <c:multiLvlStrRef>
              <c:f>'[Raw performance data Q1&amp;Q2_ Mini Project (C476 Pod).xlsx]Budget Plan Comparison'!$B$17:$G$18</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Comparison'!$B$20:$G$20</c:f>
              <c:numCache>
                <c:formatCode>"$"#,##0.00</c:formatCode>
                <c:ptCount val="6"/>
                <c:pt idx="0" formatCode="&quot;$&quot;#,##0.00_);[Red]\(&quot;$&quot;#,##0.00\)">
                  <c:v>9036.99</c:v>
                </c:pt>
                <c:pt idx="1">
                  <c:v>13636.160769230768</c:v>
                </c:pt>
                <c:pt idx="2">
                  <c:v>12036.59646153846</c:v>
                </c:pt>
                <c:pt idx="3">
                  <c:v>5167.6726282051286</c:v>
                </c:pt>
                <c:pt idx="5" formatCode="&quot;$&quot;#,##0.00_);[Red]\(&quot;$&quot;#,##0.00\)">
                  <c:v>39877.419858974361</c:v>
                </c:pt>
              </c:numCache>
            </c:numRef>
          </c:val>
          <c:extLst>
            <c:ext xmlns:c16="http://schemas.microsoft.com/office/drawing/2014/chart" uri="{C3380CC4-5D6E-409C-BE32-E72D297353CC}">
              <c16:uniqueId val="{00000001-E75F-4EDF-A90E-1B0E5EC57B96}"/>
            </c:ext>
          </c:extLst>
        </c:ser>
        <c:ser>
          <c:idx val="2"/>
          <c:order val="2"/>
          <c:tx>
            <c:strRef>
              <c:f>'[Raw performance data Q1&amp;Q2_ Mini Project (C476 Pod).xlsx]Budget Plan Comparison'!$A$21</c:f>
              <c:strCache>
                <c:ptCount val="1"/>
                <c:pt idx="0">
                  <c:v>Social (Awareness)</c:v>
                </c:pt>
              </c:strCache>
            </c:strRef>
          </c:tx>
          <c:spPr>
            <a:solidFill>
              <a:schemeClr val="accent3"/>
            </a:solidFill>
            <a:ln>
              <a:noFill/>
            </a:ln>
            <a:effectLst/>
          </c:spPr>
          <c:invertIfNegative val="0"/>
          <c:cat>
            <c:multiLvlStrRef>
              <c:f>'[Raw performance data Q1&amp;Q2_ Mini Project (C476 Pod).xlsx]Budget Plan Comparison'!$B$17:$G$18</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Comparison'!$B$21:$G$21</c:f>
              <c:numCache>
                <c:formatCode>"$"#,##0.00_);[Red]\("$"#,##0.00\)</c:formatCode>
                <c:ptCount val="6"/>
                <c:pt idx="0">
                  <c:v>67290.509999999995</c:v>
                </c:pt>
                <c:pt idx="1">
                  <c:v>159985.89000000001</c:v>
                </c:pt>
                <c:pt idx="2">
                  <c:v>65170.91</c:v>
                </c:pt>
                <c:pt idx="3">
                  <c:v>65651.259999999995</c:v>
                </c:pt>
                <c:pt idx="4">
                  <c:v>54281.49</c:v>
                </c:pt>
                <c:pt idx="5">
                  <c:v>412380.06000000006</c:v>
                </c:pt>
              </c:numCache>
            </c:numRef>
          </c:val>
          <c:extLst>
            <c:ext xmlns:c16="http://schemas.microsoft.com/office/drawing/2014/chart" uri="{C3380CC4-5D6E-409C-BE32-E72D297353CC}">
              <c16:uniqueId val="{00000002-E75F-4EDF-A90E-1B0E5EC57B96}"/>
            </c:ext>
          </c:extLst>
        </c:ser>
        <c:ser>
          <c:idx val="3"/>
          <c:order val="3"/>
          <c:tx>
            <c:strRef>
              <c:f>'[Raw performance data Q1&amp;Q2_ Mini Project (C476 Pod).xlsx]Budget Plan Comparison'!$A$22</c:f>
              <c:strCache>
                <c:ptCount val="1"/>
                <c:pt idx="0">
                  <c:v>Social (Retargeting)</c:v>
                </c:pt>
              </c:strCache>
            </c:strRef>
          </c:tx>
          <c:spPr>
            <a:solidFill>
              <a:schemeClr val="accent4"/>
            </a:solidFill>
            <a:ln>
              <a:noFill/>
            </a:ln>
            <a:effectLst/>
          </c:spPr>
          <c:invertIfNegative val="0"/>
          <c:cat>
            <c:multiLvlStrRef>
              <c:f>'[Raw performance data Q1&amp;Q2_ Mini Project (C476 Pod).xlsx]Budget Plan Comparison'!$B$17:$G$18</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Comparison'!$B$22:$G$22</c:f>
              <c:numCache>
                <c:formatCode>"$"#,##0.00</c:formatCode>
                <c:ptCount val="6"/>
                <c:pt idx="0" formatCode="&quot;$&quot;#,##0.00_);[Red]\(&quot;$&quot;#,##0.00\)">
                  <c:v>172941.55</c:v>
                </c:pt>
                <c:pt idx="1">
                  <c:v>345301.42728888895</c:v>
                </c:pt>
                <c:pt idx="2" formatCode="&quot;$&quot;#,##0.00_);[Red]\(&quot;$&quot;#,##0.00\)">
                  <c:v>384679.17</c:v>
                </c:pt>
                <c:pt idx="3" formatCode="&quot;$&quot;#,##0.00_);[Red]\(&quot;$&quot;#,##0.00\)">
                  <c:v>105181.35</c:v>
                </c:pt>
                <c:pt idx="4" formatCode="&quot;$&quot;#,##0.00_);[Red]\(&quot;$&quot;#,##0.00\)">
                  <c:v>77188.36</c:v>
                </c:pt>
                <c:pt idx="5" formatCode="&quot;$&quot;#,##0.00_);[Red]\(&quot;$&quot;#,##0.00\)">
                  <c:v>1085291.8572888889</c:v>
                </c:pt>
              </c:numCache>
            </c:numRef>
          </c:val>
          <c:extLst>
            <c:ext xmlns:c16="http://schemas.microsoft.com/office/drawing/2014/chart" uri="{C3380CC4-5D6E-409C-BE32-E72D297353CC}">
              <c16:uniqueId val="{00000003-E75F-4EDF-A90E-1B0E5EC57B96}"/>
            </c:ext>
          </c:extLst>
        </c:ser>
        <c:ser>
          <c:idx val="4"/>
          <c:order val="4"/>
          <c:tx>
            <c:strRef>
              <c:f>'[Raw performance data Q1&amp;Q2_ Mini Project (C476 Pod).xlsx]Budget Plan Comparison'!$A$23</c:f>
              <c:strCache>
                <c:ptCount val="1"/>
                <c:pt idx="0">
                  <c:v>Totals</c:v>
                </c:pt>
              </c:strCache>
            </c:strRef>
          </c:tx>
          <c:spPr>
            <a:solidFill>
              <a:schemeClr val="accent5"/>
            </a:solidFill>
            <a:ln>
              <a:noFill/>
            </a:ln>
            <a:effectLst/>
          </c:spPr>
          <c:invertIfNegative val="0"/>
          <c:cat>
            <c:multiLvlStrRef>
              <c:f>'[Raw performance data Q1&amp;Q2_ Mini Project (C476 Pod).xlsx]Budget Plan Comparison'!$B$17:$G$18</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Comparison'!$B$23:$G$23</c:f>
              <c:numCache>
                <c:formatCode>"$"#,##0.00_);[Red]\("$"#,##0.00\)</c:formatCode>
                <c:ptCount val="6"/>
                <c:pt idx="0">
                  <c:v>287676.26371153846</c:v>
                </c:pt>
                <c:pt idx="1">
                  <c:v>576877.16132735054</c:v>
                </c:pt>
                <c:pt idx="2">
                  <c:v>513042.21142307692</c:v>
                </c:pt>
                <c:pt idx="3">
                  <c:v>197962.89129807692</c:v>
                </c:pt>
                <c:pt idx="4">
                  <c:v>131469.85</c:v>
                </c:pt>
                <c:pt idx="5">
                  <c:v>1707028.3777600429</c:v>
                </c:pt>
              </c:numCache>
            </c:numRef>
          </c:val>
          <c:extLst>
            <c:ext xmlns:c16="http://schemas.microsoft.com/office/drawing/2014/chart" uri="{C3380CC4-5D6E-409C-BE32-E72D297353CC}">
              <c16:uniqueId val="{00000004-E75F-4EDF-A90E-1B0E5EC57B96}"/>
            </c:ext>
          </c:extLst>
        </c:ser>
        <c:dLbls>
          <c:showLegendKey val="0"/>
          <c:showVal val="0"/>
          <c:showCatName val="0"/>
          <c:showSerName val="0"/>
          <c:showPercent val="0"/>
          <c:showBubbleSize val="0"/>
        </c:dLbls>
        <c:gapWidth val="219"/>
        <c:overlap val="-27"/>
        <c:axId val="77432328"/>
        <c:axId val="77434376"/>
      </c:barChart>
      <c:catAx>
        <c:axId val="77432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34376"/>
        <c:crosses val="autoZero"/>
        <c:auto val="1"/>
        <c:lblAlgn val="ctr"/>
        <c:lblOffset val="100"/>
        <c:noMultiLvlLbl val="0"/>
      </c:catAx>
      <c:valAx>
        <c:axId val="7743437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4323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Table!PivotTable7</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CPC</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
        <c:idx val="60"/>
        <c:spPr>
          <a:solidFill>
            <a:schemeClr val="accent1"/>
          </a:solidFill>
          <a:ln w="19050">
            <a:solidFill>
              <a:schemeClr val="lt1"/>
            </a:solidFill>
          </a:ln>
          <a:effectLst/>
        </c:spPr>
      </c:pivotFmt>
      <c:pivotFmt>
        <c:idx val="61"/>
        <c:spPr>
          <a:solidFill>
            <a:schemeClr val="accent1"/>
          </a:solidFill>
          <a:ln w="19050">
            <a:solidFill>
              <a:schemeClr val="lt1"/>
            </a:solidFill>
          </a:ln>
          <a:effectLst/>
        </c:spPr>
      </c:pivotFmt>
      <c:pivotFmt>
        <c:idx val="62"/>
        <c:spPr>
          <a:solidFill>
            <a:schemeClr val="accent1"/>
          </a:solidFill>
          <a:ln w="19050">
            <a:solidFill>
              <a:schemeClr val="lt1"/>
            </a:solidFill>
          </a:ln>
          <a:effectLst/>
        </c:spPr>
      </c:pivotFmt>
      <c:pivotFmt>
        <c:idx val="63"/>
        <c:spPr>
          <a:solidFill>
            <a:schemeClr val="accent1"/>
          </a:solidFill>
          <a:ln w="19050">
            <a:solidFill>
              <a:schemeClr val="lt1"/>
            </a:solidFill>
          </a:ln>
          <a:effectLst/>
        </c:spPr>
      </c:pivotFmt>
      <c:pivotFmt>
        <c:idx val="64"/>
        <c:spPr>
          <a:solidFill>
            <a:schemeClr val="accent1"/>
          </a:solidFill>
          <a:ln w="19050">
            <a:solidFill>
              <a:schemeClr val="lt1"/>
            </a:solidFill>
          </a:ln>
          <a:effectLst/>
        </c:spPr>
      </c:pivotFmt>
      <c:pivotFmt>
        <c:idx val="65"/>
        <c:spPr>
          <a:solidFill>
            <a:schemeClr val="accent1"/>
          </a:solidFill>
          <a:ln w="19050">
            <a:solidFill>
              <a:schemeClr val="lt1"/>
            </a:solidFill>
          </a:ln>
          <a:effectLst/>
        </c:spPr>
      </c:pivotFmt>
      <c:pivotFmt>
        <c:idx val="6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19050">
            <a:solidFill>
              <a:schemeClr val="lt1"/>
            </a:solidFill>
          </a:ln>
          <a:effectLst/>
        </c:spPr>
      </c:pivotFmt>
      <c:pivotFmt>
        <c:idx val="68"/>
        <c:spPr>
          <a:solidFill>
            <a:schemeClr val="accent1"/>
          </a:solidFill>
          <a:ln w="19050">
            <a:solidFill>
              <a:schemeClr val="lt1"/>
            </a:solidFill>
          </a:ln>
          <a:effectLst/>
        </c:spPr>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pivotFmt>
      <c:pivotFmt>
        <c:idx val="72"/>
        <c:spPr>
          <a:solidFill>
            <a:schemeClr val="accent1"/>
          </a:solidFill>
          <a:ln w="19050">
            <a:solidFill>
              <a:schemeClr val="lt1"/>
            </a:solidFill>
          </a:ln>
          <a:effectLst/>
        </c:spPr>
      </c:pivotFmt>
      <c:pivotFmt>
        <c:idx val="73"/>
        <c:spPr>
          <a:solidFill>
            <a:schemeClr val="accent1"/>
          </a:solidFill>
          <a:ln w="19050">
            <a:solidFill>
              <a:schemeClr val="lt1"/>
            </a:solidFill>
          </a:ln>
          <a:effectLst/>
        </c:spPr>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pivotFmt>
      <c:pivotFmt>
        <c:idx val="76"/>
        <c:spPr>
          <a:solidFill>
            <a:schemeClr val="accent1"/>
          </a:solidFill>
          <a:ln w="19050">
            <a:solidFill>
              <a:schemeClr val="lt1"/>
            </a:solidFill>
          </a:ln>
          <a:effectLst/>
        </c:spPr>
      </c:pivotFmt>
    </c:pivotFmts>
    <c:plotArea>
      <c:layout/>
      <c:barChart>
        <c:barDir val="col"/>
        <c:grouping val="clustered"/>
        <c:varyColors val="0"/>
        <c:ser>
          <c:idx val="0"/>
          <c:order val="0"/>
          <c:tx>
            <c:strRef>
              <c:f>'Meta Retarget Pivot Table'!$R$2</c:f>
              <c:strCache>
                <c:ptCount val="1"/>
                <c:pt idx="0">
                  <c:v>Total</c:v>
                </c:pt>
              </c:strCache>
            </c:strRef>
          </c:tx>
          <c:spPr>
            <a:solidFill>
              <a:schemeClr val="accent1"/>
            </a:solidFill>
            <a:ln w="19050">
              <a:solidFill>
                <a:schemeClr val="lt1"/>
              </a:solidFill>
            </a:ln>
            <a:effectLst/>
          </c:spPr>
          <c:invertIfNegative val="0"/>
          <c:dPt>
            <c:idx val="0"/>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1-00C1-454E-A214-DA57D5379628}"/>
              </c:ext>
            </c:extLst>
          </c:dPt>
          <c:dPt>
            <c:idx val="1"/>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3-00C1-454E-A214-DA57D5379628}"/>
              </c:ext>
            </c:extLst>
          </c:dPt>
          <c:dPt>
            <c:idx val="2"/>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5-00C1-454E-A214-DA57D5379628}"/>
              </c:ext>
            </c:extLst>
          </c:dPt>
          <c:dPt>
            <c:idx val="3"/>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7-00C1-454E-A214-DA57D5379628}"/>
              </c:ext>
            </c:extLst>
          </c:dPt>
          <c:dPt>
            <c:idx val="4"/>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9-00C1-454E-A214-DA57D5379628}"/>
              </c:ext>
            </c:extLst>
          </c:dPt>
          <c:dPt>
            <c:idx val="5"/>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B-00C1-454E-A214-DA57D5379628}"/>
              </c:ext>
            </c:extLst>
          </c:dPt>
          <c:dPt>
            <c:idx val="6"/>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D-00C1-454E-A214-DA57D5379628}"/>
              </c:ext>
            </c:extLst>
          </c:dPt>
          <c:dPt>
            <c:idx val="7"/>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F-00C1-454E-A214-DA57D5379628}"/>
              </c:ext>
            </c:extLst>
          </c:dPt>
          <c:dPt>
            <c:idx val="8"/>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11-00C1-454E-A214-DA57D5379628}"/>
              </c:ext>
            </c:extLst>
          </c:dPt>
          <c:dPt>
            <c:idx val="9"/>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13-00C1-454E-A214-DA57D5379628}"/>
              </c:ext>
            </c:extLst>
          </c:dPt>
          <c:cat>
            <c:strRef>
              <c:f>'Meta Retarget Pivot Table'!$Q$3:$Q$13</c:f>
              <c:strCache>
                <c:ptCount val="10"/>
                <c:pt idx="0">
                  <c:v>Q1 Bird</c:v>
                </c:pt>
                <c:pt idx="1">
                  <c:v>Q1 Cat</c:v>
                </c:pt>
                <c:pt idx="2">
                  <c:v>Q1 Dog</c:v>
                </c:pt>
                <c:pt idx="3">
                  <c:v>Q1 Fish</c:v>
                </c:pt>
                <c:pt idx="4">
                  <c:v>Q1 Reptile</c:v>
                </c:pt>
                <c:pt idx="5">
                  <c:v>Q2 Bird</c:v>
                </c:pt>
                <c:pt idx="6">
                  <c:v>Q2 Cat</c:v>
                </c:pt>
                <c:pt idx="7">
                  <c:v>Q2 Dog</c:v>
                </c:pt>
                <c:pt idx="8">
                  <c:v>Q2 Fish</c:v>
                </c:pt>
                <c:pt idx="9">
                  <c:v>Q2 Reptile</c:v>
                </c:pt>
              </c:strCache>
            </c:strRef>
          </c:cat>
          <c:val>
            <c:numRef>
              <c:f>'Meta Retarget Pivot Table'!$R$3:$R$13</c:f>
              <c:numCache>
                <c:formatCode>"$"#,##0.00</c:formatCode>
                <c:ptCount val="10"/>
                <c:pt idx="0">
                  <c:v>5.7154426838756871</c:v>
                </c:pt>
                <c:pt idx="1">
                  <c:v>7.6213532416951493</c:v>
                </c:pt>
                <c:pt idx="2">
                  <c:v>5.1868445760968065</c:v>
                </c:pt>
                <c:pt idx="3">
                  <c:v>10.961118881698756</c:v>
                </c:pt>
                <c:pt idx="4">
                  <c:v>29.088330358321954</c:v>
                </c:pt>
                <c:pt idx="5">
                  <c:v>6.0077354285765763</c:v>
                </c:pt>
                <c:pt idx="6">
                  <c:v>6.3428533969113357</c:v>
                </c:pt>
                <c:pt idx="7">
                  <c:v>5.686742676376789</c:v>
                </c:pt>
                <c:pt idx="8">
                  <c:v>13.341030340120717</c:v>
                </c:pt>
                <c:pt idx="9">
                  <c:v>23.69040423925934</c:v>
                </c:pt>
              </c:numCache>
            </c:numRef>
          </c:val>
          <c:extLst>
            <c:ext xmlns:c16="http://schemas.microsoft.com/office/drawing/2014/chart" uri="{C3380CC4-5D6E-409C-BE32-E72D297353CC}">
              <c16:uniqueId val="{00000014-00C1-454E-A214-DA57D5379628}"/>
            </c:ext>
          </c:extLst>
        </c:ser>
        <c:dLbls>
          <c:showLegendKey val="0"/>
          <c:showVal val="0"/>
          <c:showCatName val="0"/>
          <c:showSerName val="0"/>
          <c:showPercent val="0"/>
          <c:showBubbleSize val="0"/>
        </c:dLbls>
        <c:gapWidth val="100"/>
        <c:axId val="1544195592"/>
        <c:axId val="1544197640"/>
      </c:barChart>
      <c:catAx>
        <c:axId val="15441955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197640"/>
        <c:crosses val="autoZero"/>
        <c:auto val="1"/>
        <c:lblAlgn val="ctr"/>
        <c:lblOffset val="100"/>
        <c:noMultiLvlLbl val="0"/>
      </c:catAx>
      <c:valAx>
        <c:axId val="154419764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195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Q2 Budget Forcast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'[Raw performance data Q1&amp;Q2_ Mini Project (C476 Pod).xlsx]Budget Plan Comparison'!$A$11</c:f>
              <c:strCache>
                <c:ptCount val="1"/>
                <c:pt idx="0">
                  <c:v>SEM</c:v>
                </c:pt>
              </c:strCache>
            </c:strRef>
          </c:tx>
          <c:spPr>
            <a:solidFill>
              <a:schemeClr val="accent1"/>
            </a:solidFill>
            <a:ln>
              <a:noFill/>
            </a:ln>
            <a:effectLst/>
          </c:spPr>
          <c:invertIfNegative val="0"/>
          <c:cat>
            <c:multiLvlStrRef>
              <c:f>'[Raw performance data Q1&amp;Q2_ Mini Project (C476 Pod).xlsx]Budget Plan Comparison'!$B$9:$G$10</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Comparison'!$B$11:$G$11</c:f>
              <c:numCache>
                <c:formatCode>"$"#,##0.00_);[Red]\("$"#,##0.00\)</c:formatCode>
                <c:ptCount val="6"/>
                <c:pt idx="0">
                  <c:v>40000</c:v>
                </c:pt>
                <c:pt idx="1">
                  <c:v>45000</c:v>
                </c:pt>
                <c:pt idx="2">
                  <c:v>55000</c:v>
                </c:pt>
                <c:pt idx="3">
                  <c:v>30000</c:v>
                </c:pt>
                <c:pt idx="5">
                  <c:v>170000</c:v>
                </c:pt>
              </c:numCache>
            </c:numRef>
          </c:val>
          <c:extLst>
            <c:ext xmlns:c16="http://schemas.microsoft.com/office/drawing/2014/chart" uri="{C3380CC4-5D6E-409C-BE32-E72D297353CC}">
              <c16:uniqueId val="{00000000-EE58-4148-B2F2-44A36503DE59}"/>
            </c:ext>
          </c:extLst>
        </c:ser>
        <c:ser>
          <c:idx val="1"/>
          <c:order val="1"/>
          <c:tx>
            <c:strRef>
              <c:f>'[Raw performance data Q1&amp;Q2_ Mini Project (C476 Pod).xlsx]Budget Plan Comparison'!$A$12</c:f>
              <c:strCache>
                <c:ptCount val="1"/>
                <c:pt idx="0">
                  <c:v>SEM (Conquest)</c:v>
                </c:pt>
              </c:strCache>
            </c:strRef>
          </c:tx>
          <c:spPr>
            <a:solidFill>
              <a:schemeClr val="accent2"/>
            </a:solidFill>
            <a:ln>
              <a:noFill/>
            </a:ln>
            <a:effectLst/>
          </c:spPr>
          <c:invertIfNegative val="0"/>
          <c:cat>
            <c:multiLvlStrRef>
              <c:f>'[Raw performance data Q1&amp;Q2_ Mini Project (C476 Pod).xlsx]Budget Plan Comparison'!$B$9:$G$10</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Comparison'!$B$12:$G$12</c:f>
              <c:numCache>
                <c:formatCode>"$"#,##0.00_);[Red]\("$"#,##0.00\)</c:formatCode>
                <c:ptCount val="6"/>
                <c:pt idx="0">
                  <c:v>10000</c:v>
                </c:pt>
                <c:pt idx="1">
                  <c:v>12000</c:v>
                </c:pt>
                <c:pt idx="2">
                  <c:v>15000</c:v>
                </c:pt>
                <c:pt idx="3">
                  <c:v>5000</c:v>
                </c:pt>
                <c:pt idx="5">
                  <c:v>42000</c:v>
                </c:pt>
              </c:numCache>
            </c:numRef>
          </c:val>
          <c:extLst>
            <c:ext xmlns:c16="http://schemas.microsoft.com/office/drawing/2014/chart" uri="{C3380CC4-5D6E-409C-BE32-E72D297353CC}">
              <c16:uniqueId val="{00000001-EE58-4148-B2F2-44A36503DE59}"/>
            </c:ext>
          </c:extLst>
        </c:ser>
        <c:ser>
          <c:idx val="2"/>
          <c:order val="2"/>
          <c:tx>
            <c:strRef>
              <c:f>'[Raw performance data Q1&amp;Q2_ Mini Project (C476 Pod).xlsx]Budget Plan Comparison'!$A$13</c:f>
              <c:strCache>
                <c:ptCount val="1"/>
                <c:pt idx="0">
                  <c:v>Social (Awareness)</c:v>
                </c:pt>
              </c:strCache>
            </c:strRef>
          </c:tx>
          <c:spPr>
            <a:solidFill>
              <a:schemeClr val="accent3"/>
            </a:solidFill>
            <a:ln>
              <a:noFill/>
            </a:ln>
            <a:effectLst/>
          </c:spPr>
          <c:invertIfNegative val="0"/>
          <c:cat>
            <c:multiLvlStrRef>
              <c:f>'[Raw performance data Q1&amp;Q2_ Mini Project (C476 Pod).xlsx]Budget Plan Comparison'!$B$9:$G$10</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Comparison'!$B$13:$G$13</c:f>
              <c:numCache>
                <c:formatCode>"$"#,##0.00_);[Red]\("$"#,##0.00\)</c:formatCode>
                <c:ptCount val="6"/>
                <c:pt idx="0">
                  <c:v>180000</c:v>
                </c:pt>
                <c:pt idx="1">
                  <c:v>340000</c:v>
                </c:pt>
                <c:pt idx="2">
                  <c:v>420000</c:v>
                </c:pt>
                <c:pt idx="3">
                  <c:v>110000</c:v>
                </c:pt>
                <c:pt idx="4">
                  <c:v>80000</c:v>
                </c:pt>
                <c:pt idx="5">
                  <c:v>1130000</c:v>
                </c:pt>
              </c:numCache>
            </c:numRef>
          </c:val>
          <c:extLst>
            <c:ext xmlns:c16="http://schemas.microsoft.com/office/drawing/2014/chart" uri="{C3380CC4-5D6E-409C-BE32-E72D297353CC}">
              <c16:uniqueId val="{00000002-EE58-4148-B2F2-44A36503DE59}"/>
            </c:ext>
          </c:extLst>
        </c:ser>
        <c:ser>
          <c:idx val="3"/>
          <c:order val="3"/>
          <c:tx>
            <c:strRef>
              <c:f>'[Raw performance data Q1&amp;Q2_ Mini Project (C476 Pod).xlsx]Budget Plan Comparison'!$A$14</c:f>
              <c:strCache>
                <c:ptCount val="1"/>
                <c:pt idx="0">
                  <c:v>Social (Retargeting)</c:v>
                </c:pt>
              </c:strCache>
            </c:strRef>
          </c:tx>
          <c:spPr>
            <a:solidFill>
              <a:schemeClr val="accent4"/>
            </a:solidFill>
            <a:ln>
              <a:noFill/>
            </a:ln>
            <a:effectLst/>
          </c:spPr>
          <c:invertIfNegative val="0"/>
          <c:cat>
            <c:multiLvlStrRef>
              <c:f>'[Raw performance data Q1&amp;Q2_ Mini Project (C476 Pod).xlsx]Budget Plan Comparison'!$B$9:$G$10</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Comparison'!$B$14:$G$14</c:f>
              <c:numCache>
                <c:formatCode>"$"#,##0.00_);[Red]\("$"#,##0.00\)</c:formatCode>
                <c:ptCount val="6"/>
                <c:pt idx="0">
                  <c:v>76000</c:v>
                </c:pt>
                <c:pt idx="1">
                  <c:v>140000</c:v>
                </c:pt>
                <c:pt idx="2">
                  <c:v>88000</c:v>
                </c:pt>
                <c:pt idx="3">
                  <c:v>75000</c:v>
                </c:pt>
                <c:pt idx="4">
                  <c:v>60000</c:v>
                </c:pt>
                <c:pt idx="5">
                  <c:v>439000</c:v>
                </c:pt>
              </c:numCache>
            </c:numRef>
          </c:val>
          <c:extLst>
            <c:ext xmlns:c16="http://schemas.microsoft.com/office/drawing/2014/chart" uri="{C3380CC4-5D6E-409C-BE32-E72D297353CC}">
              <c16:uniqueId val="{00000003-EE58-4148-B2F2-44A36503DE59}"/>
            </c:ext>
          </c:extLst>
        </c:ser>
        <c:ser>
          <c:idx val="4"/>
          <c:order val="4"/>
          <c:tx>
            <c:strRef>
              <c:f>'[Raw performance data Q1&amp;Q2_ Mini Project (C476 Pod).xlsx]Budget Plan Comparison'!$A$15</c:f>
              <c:strCache>
                <c:ptCount val="1"/>
                <c:pt idx="0">
                  <c:v>Totals</c:v>
                </c:pt>
              </c:strCache>
            </c:strRef>
          </c:tx>
          <c:spPr>
            <a:solidFill>
              <a:schemeClr val="accent5"/>
            </a:solidFill>
            <a:ln>
              <a:noFill/>
            </a:ln>
            <a:effectLst/>
          </c:spPr>
          <c:invertIfNegative val="0"/>
          <c:cat>
            <c:multiLvlStrRef>
              <c:f>'[Raw performance data Q1&amp;Q2_ Mini Project (C476 Pod).xlsx]Budget Plan Comparison'!$B$9:$G$10</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Comparison'!$B$15:$G$15</c:f>
              <c:numCache>
                <c:formatCode>"$"#,##0.00_);[Red]\("$"#,##0.00\)</c:formatCode>
                <c:ptCount val="6"/>
                <c:pt idx="0">
                  <c:v>306000</c:v>
                </c:pt>
                <c:pt idx="1">
                  <c:v>537000</c:v>
                </c:pt>
                <c:pt idx="2">
                  <c:v>578000</c:v>
                </c:pt>
                <c:pt idx="3">
                  <c:v>220000</c:v>
                </c:pt>
                <c:pt idx="4">
                  <c:v>140000</c:v>
                </c:pt>
                <c:pt idx="5">
                  <c:v>1781000</c:v>
                </c:pt>
              </c:numCache>
            </c:numRef>
          </c:val>
          <c:extLst>
            <c:ext xmlns:c16="http://schemas.microsoft.com/office/drawing/2014/chart" uri="{C3380CC4-5D6E-409C-BE32-E72D297353CC}">
              <c16:uniqueId val="{00000004-EE58-4148-B2F2-44A36503DE59}"/>
            </c:ext>
          </c:extLst>
        </c:ser>
        <c:dLbls>
          <c:showLegendKey val="0"/>
          <c:showVal val="0"/>
          <c:showCatName val="0"/>
          <c:showSerName val="0"/>
          <c:showPercent val="0"/>
          <c:showBubbleSize val="0"/>
        </c:dLbls>
        <c:gapWidth val="219"/>
        <c:overlap val="-27"/>
        <c:axId val="460123144"/>
        <c:axId val="1405354504"/>
      </c:barChart>
      <c:catAx>
        <c:axId val="460123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5354504"/>
        <c:crosses val="autoZero"/>
        <c:auto val="1"/>
        <c:lblAlgn val="ctr"/>
        <c:lblOffset val="100"/>
        <c:noMultiLvlLbl val="0"/>
      </c:catAx>
      <c:valAx>
        <c:axId val="14053545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123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Q2 Budget Actuals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'[Raw performance data Q1&amp;Q2_ Mini Project (C476 Pod).xlsx]Budget Plan Comparison'!$A$27</c:f>
              <c:strCache>
                <c:ptCount val="1"/>
                <c:pt idx="0">
                  <c:v>SEM</c:v>
                </c:pt>
              </c:strCache>
            </c:strRef>
          </c:tx>
          <c:spPr>
            <a:solidFill>
              <a:schemeClr val="accent1"/>
            </a:solidFill>
            <a:ln>
              <a:noFill/>
            </a:ln>
            <a:effectLst/>
          </c:spPr>
          <c:invertIfNegative val="0"/>
          <c:cat>
            <c:multiLvlStrRef>
              <c:f>'[Raw performance data Q1&amp;Q2_ Mini Project (C476 Pod).xlsx]Budget Plan Comparison'!$B$25:$G$26</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Comparison'!$B$27:$G$27</c:f>
              <c:numCache>
                <c:formatCode>"$"#,##0.00</c:formatCode>
                <c:ptCount val="6"/>
                <c:pt idx="0">
                  <c:v>38530.874000000003</c:v>
                </c:pt>
                <c:pt idx="1">
                  <c:v>50582.828499999989</c:v>
                </c:pt>
                <c:pt idx="2">
                  <c:v>58922.050999999999</c:v>
                </c:pt>
                <c:pt idx="3">
                  <c:v>25521.565208333333</c:v>
                </c:pt>
                <c:pt idx="5" formatCode="&quot;$&quot;#,##0.00_);[Red]\(&quot;$&quot;#,##0.00\)">
                  <c:v>173557.31870833333</c:v>
                </c:pt>
              </c:numCache>
            </c:numRef>
          </c:val>
          <c:extLst>
            <c:ext xmlns:c16="http://schemas.microsoft.com/office/drawing/2014/chart" uri="{C3380CC4-5D6E-409C-BE32-E72D297353CC}">
              <c16:uniqueId val="{00000000-7554-4919-B57F-1223A0D90A78}"/>
            </c:ext>
          </c:extLst>
        </c:ser>
        <c:ser>
          <c:idx val="1"/>
          <c:order val="1"/>
          <c:tx>
            <c:strRef>
              <c:f>'[Raw performance data Q1&amp;Q2_ Mini Project (C476 Pod).xlsx]Budget Plan Comparison'!$A$28</c:f>
              <c:strCache>
                <c:ptCount val="1"/>
                <c:pt idx="0">
                  <c:v>SEM (Conquest)</c:v>
                </c:pt>
              </c:strCache>
            </c:strRef>
          </c:tx>
          <c:spPr>
            <a:solidFill>
              <a:schemeClr val="accent2"/>
            </a:solidFill>
            <a:ln>
              <a:noFill/>
            </a:ln>
            <a:effectLst/>
          </c:spPr>
          <c:invertIfNegative val="0"/>
          <c:cat>
            <c:multiLvlStrRef>
              <c:f>'[Raw performance data Q1&amp;Q2_ Mini Project (C476 Pod).xlsx]Budget Plan Comparison'!$B$25:$G$26</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Comparison'!$B$28:$G$28</c:f>
              <c:numCache>
                <c:formatCode>"$"#,##0.00</c:formatCode>
                <c:ptCount val="6"/>
                <c:pt idx="0">
                  <c:v>9066.0879999999997</c:v>
                </c:pt>
                <c:pt idx="1">
                  <c:v>11901.842000000001</c:v>
                </c:pt>
                <c:pt idx="2">
                  <c:v>13864.012000000001</c:v>
                </c:pt>
                <c:pt idx="3">
                  <c:v>6005.0741666666672</c:v>
                </c:pt>
                <c:pt idx="5" formatCode="&quot;$&quot;#,##0.00_);[Red]\(&quot;$&quot;#,##0.00\)">
                  <c:v>40837.016166666668</c:v>
                </c:pt>
              </c:numCache>
            </c:numRef>
          </c:val>
          <c:extLst>
            <c:ext xmlns:c16="http://schemas.microsoft.com/office/drawing/2014/chart" uri="{C3380CC4-5D6E-409C-BE32-E72D297353CC}">
              <c16:uniqueId val="{00000001-7554-4919-B57F-1223A0D90A78}"/>
            </c:ext>
          </c:extLst>
        </c:ser>
        <c:ser>
          <c:idx val="2"/>
          <c:order val="2"/>
          <c:tx>
            <c:strRef>
              <c:f>'[Raw performance data Q1&amp;Q2_ Mini Project (C476 Pod).xlsx]Budget Plan Comparison'!$A$29</c:f>
              <c:strCache>
                <c:ptCount val="1"/>
                <c:pt idx="0">
                  <c:v>Social (Awareness)</c:v>
                </c:pt>
              </c:strCache>
            </c:strRef>
          </c:tx>
          <c:spPr>
            <a:solidFill>
              <a:schemeClr val="accent3"/>
            </a:solidFill>
            <a:ln>
              <a:noFill/>
            </a:ln>
            <a:effectLst/>
          </c:spPr>
          <c:invertIfNegative val="0"/>
          <c:cat>
            <c:multiLvlStrRef>
              <c:f>'[Raw performance data Q1&amp;Q2_ Mini Project (C476 Pod).xlsx]Budget Plan Comparison'!$B$25:$G$26</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Comparison'!$B$29:$G$29</c:f>
              <c:numCache>
                <c:formatCode>"$"#,##0.00_);[Red]\("$"#,##0.00\)</c:formatCode>
                <c:ptCount val="6"/>
                <c:pt idx="0">
                  <c:v>75244.800000000003</c:v>
                </c:pt>
                <c:pt idx="1">
                  <c:v>146784</c:v>
                </c:pt>
                <c:pt idx="2">
                  <c:v>88368.4</c:v>
                </c:pt>
                <c:pt idx="3">
                  <c:v>72452.800000000003</c:v>
                </c:pt>
                <c:pt idx="4">
                  <c:v>54112</c:v>
                </c:pt>
                <c:pt idx="5">
                  <c:v>436961.99999999994</c:v>
                </c:pt>
              </c:numCache>
            </c:numRef>
          </c:val>
          <c:extLst>
            <c:ext xmlns:c16="http://schemas.microsoft.com/office/drawing/2014/chart" uri="{C3380CC4-5D6E-409C-BE32-E72D297353CC}">
              <c16:uniqueId val="{00000002-7554-4919-B57F-1223A0D90A78}"/>
            </c:ext>
          </c:extLst>
        </c:ser>
        <c:ser>
          <c:idx val="3"/>
          <c:order val="3"/>
          <c:tx>
            <c:strRef>
              <c:f>'[Raw performance data Q1&amp;Q2_ Mini Project (C476 Pod).xlsx]Budget Plan Comparison'!$A$30</c:f>
              <c:strCache>
                <c:ptCount val="1"/>
                <c:pt idx="0">
                  <c:v>Social (Retargeting)</c:v>
                </c:pt>
              </c:strCache>
            </c:strRef>
          </c:tx>
          <c:spPr>
            <a:solidFill>
              <a:schemeClr val="accent4"/>
            </a:solidFill>
            <a:ln>
              <a:noFill/>
            </a:ln>
            <a:effectLst/>
          </c:spPr>
          <c:invertIfNegative val="0"/>
          <c:cat>
            <c:multiLvlStrRef>
              <c:f>'[Raw performance data Q1&amp;Q2_ Mini Project (C476 Pod).xlsx]Budget Plan Comparison'!$B$25:$G$26</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Comparison'!$B$30:$G$30</c:f>
              <c:numCache>
                <c:formatCode>"$"#,##0.00_);[Red]\("$"#,##0.00\)</c:formatCode>
                <c:ptCount val="6"/>
                <c:pt idx="0">
                  <c:v>178554.68</c:v>
                </c:pt>
                <c:pt idx="1">
                  <c:v>343506.09</c:v>
                </c:pt>
                <c:pt idx="2">
                  <c:v>420905.79</c:v>
                </c:pt>
                <c:pt idx="3">
                  <c:v>106604.17</c:v>
                </c:pt>
                <c:pt idx="4">
                  <c:v>76924.47</c:v>
                </c:pt>
                <c:pt idx="5">
                  <c:v>1126495.2</c:v>
                </c:pt>
              </c:numCache>
            </c:numRef>
          </c:val>
          <c:extLst>
            <c:ext xmlns:c16="http://schemas.microsoft.com/office/drawing/2014/chart" uri="{C3380CC4-5D6E-409C-BE32-E72D297353CC}">
              <c16:uniqueId val="{00000003-7554-4919-B57F-1223A0D90A78}"/>
            </c:ext>
          </c:extLst>
        </c:ser>
        <c:ser>
          <c:idx val="4"/>
          <c:order val="4"/>
          <c:tx>
            <c:strRef>
              <c:f>'[Raw performance data Q1&amp;Q2_ Mini Project (C476 Pod).xlsx]Budget Plan Comparison'!$A$31</c:f>
              <c:strCache>
                <c:ptCount val="1"/>
                <c:pt idx="0">
                  <c:v>Totals</c:v>
                </c:pt>
              </c:strCache>
            </c:strRef>
          </c:tx>
          <c:spPr>
            <a:solidFill>
              <a:schemeClr val="accent5"/>
            </a:solidFill>
            <a:ln>
              <a:noFill/>
            </a:ln>
            <a:effectLst/>
          </c:spPr>
          <c:invertIfNegative val="0"/>
          <c:cat>
            <c:multiLvlStrRef>
              <c:f>'[Raw performance data Q1&amp;Q2_ Mini Project (C476 Pod).xlsx]Budget Plan Comparison'!$B$25:$G$26</c:f>
              <c:multiLvlStrCache>
                <c:ptCount val="6"/>
                <c:lvl>
                  <c:pt idx="0">
                    <c:v>Bird</c:v>
                  </c:pt>
                  <c:pt idx="1">
                    <c:v>Cat</c:v>
                  </c:pt>
                  <c:pt idx="2">
                    <c:v>Dog</c:v>
                  </c:pt>
                  <c:pt idx="3">
                    <c:v>Fish</c:v>
                  </c:pt>
                  <c:pt idx="4">
                    <c:v>Reptile</c:v>
                  </c:pt>
                  <c:pt idx="5">
                    <c:v>Total</c:v>
                  </c:pt>
                </c:lvl>
                <c:lvl/>
              </c:multiLvlStrCache>
            </c:multiLvlStrRef>
          </c:cat>
          <c:val>
            <c:numRef>
              <c:f>'[Raw performance data Q1&amp;Q2_ Mini Project (C476 Pod).xlsx]Budget Plan Comparison'!$B$31:$G$31</c:f>
              <c:numCache>
                <c:formatCode>"$"#,##0.00_);[Red]\("$"#,##0.00\)</c:formatCode>
                <c:ptCount val="6"/>
                <c:pt idx="0">
                  <c:v>301396.44199999998</c:v>
                </c:pt>
                <c:pt idx="1">
                  <c:v>552774.76050000009</c:v>
                </c:pt>
                <c:pt idx="2">
                  <c:v>582060.25300000003</c:v>
                </c:pt>
                <c:pt idx="3">
                  <c:v>210583.609375</c:v>
                </c:pt>
                <c:pt idx="4">
                  <c:v>131036.47</c:v>
                </c:pt>
                <c:pt idx="5">
                  <c:v>1777851.5348749999</c:v>
                </c:pt>
              </c:numCache>
            </c:numRef>
          </c:val>
          <c:extLst>
            <c:ext xmlns:c16="http://schemas.microsoft.com/office/drawing/2014/chart" uri="{C3380CC4-5D6E-409C-BE32-E72D297353CC}">
              <c16:uniqueId val="{00000004-7554-4919-B57F-1223A0D90A78}"/>
            </c:ext>
          </c:extLst>
        </c:ser>
        <c:dLbls>
          <c:showLegendKey val="0"/>
          <c:showVal val="0"/>
          <c:showCatName val="0"/>
          <c:showSerName val="0"/>
          <c:showPercent val="0"/>
          <c:showBubbleSize val="0"/>
        </c:dLbls>
        <c:gapWidth val="219"/>
        <c:overlap val="-27"/>
        <c:axId val="1405342728"/>
        <c:axId val="1466033160"/>
      </c:barChart>
      <c:catAx>
        <c:axId val="1405342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6033160"/>
        <c:crosses val="autoZero"/>
        <c:auto val="1"/>
        <c:lblAlgn val="ctr"/>
        <c:lblOffset val="100"/>
        <c:noMultiLvlLbl val="0"/>
      </c:catAx>
      <c:valAx>
        <c:axId val="146603316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5342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Table!PivotTable9</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CTR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'Meta Retarget Pivot Table'!$U$2</c:f>
              <c:strCache>
                <c:ptCount val="1"/>
                <c:pt idx="0">
                  <c:v>Total</c:v>
                </c:pt>
              </c:strCache>
            </c:strRef>
          </c:tx>
          <c:spPr>
            <a:solidFill>
              <a:schemeClr val="accent1"/>
            </a:solidFill>
            <a:ln>
              <a:noFill/>
            </a:ln>
            <a:effectLst/>
          </c:spPr>
          <c:invertIfNegative val="0"/>
          <c:cat>
            <c:strRef>
              <c:f>'Meta Retarget Pivot Table'!$T$3:$T$13</c:f>
              <c:strCache>
                <c:ptCount val="10"/>
                <c:pt idx="0">
                  <c:v>Q1 Bird</c:v>
                </c:pt>
                <c:pt idx="1">
                  <c:v>Q1 Cat</c:v>
                </c:pt>
                <c:pt idx="2">
                  <c:v>Q1 Dog</c:v>
                </c:pt>
                <c:pt idx="3">
                  <c:v>Q1 Fish</c:v>
                </c:pt>
                <c:pt idx="4">
                  <c:v>Q1 Reptile</c:v>
                </c:pt>
                <c:pt idx="5">
                  <c:v>Q2 Bird</c:v>
                </c:pt>
                <c:pt idx="6">
                  <c:v>Q2 Cat</c:v>
                </c:pt>
                <c:pt idx="7">
                  <c:v>Q2 Dog</c:v>
                </c:pt>
                <c:pt idx="8">
                  <c:v>Q2 Fish</c:v>
                </c:pt>
                <c:pt idx="9">
                  <c:v>Q2 Reptile</c:v>
                </c:pt>
              </c:strCache>
            </c:strRef>
          </c:cat>
          <c:val>
            <c:numRef>
              <c:f>'Meta Retarget Pivot Table'!$U$3:$U$13</c:f>
              <c:numCache>
                <c:formatCode>0%</c:formatCode>
                <c:ptCount val="10"/>
                <c:pt idx="0">
                  <c:v>0.24538429288842409</c:v>
                </c:pt>
                <c:pt idx="1">
                  <c:v>0.1013478106692432</c:v>
                </c:pt>
                <c:pt idx="2">
                  <c:v>0.18898380401031953</c:v>
                </c:pt>
                <c:pt idx="3">
                  <c:v>5.7063794149916233E-2</c:v>
                </c:pt>
                <c:pt idx="4">
                  <c:v>3.4503180473333964E-2</c:v>
                </c:pt>
                <c:pt idx="5">
                  <c:v>0.25695957390373325</c:v>
                </c:pt>
                <c:pt idx="6">
                  <c:v>0.14710302983351034</c:v>
                </c:pt>
                <c:pt idx="7">
                  <c:v>0.19597692954088167</c:v>
                </c:pt>
                <c:pt idx="8">
                  <c:v>5.9950048180832702E-2</c:v>
                </c:pt>
                <c:pt idx="9">
                  <c:v>4.1863080285341379E-2</c:v>
                </c:pt>
              </c:numCache>
            </c:numRef>
          </c:val>
          <c:extLst>
            <c:ext xmlns:c16="http://schemas.microsoft.com/office/drawing/2014/chart" uri="{C3380CC4-5D6E-409C-BE32-E72D297353CC}">
              <c16:uniqueId val="{00000000-3A00-4408-8481-0F6785816C93}"/>
            </c:ext>
          </c:extLst>
        </c:ser>
        <c:dLbls>
          <c:showLegendKey val="0"/>
          <c:showVal val="0"/>
          <c:showCatName val="0"/>
          <c:showSerName val="0"/>
          <c:showPercent val="0"/>
          <c:showBubbleSize val="0"/>
        </c:dLbls>
        <c:gapWidth val="219"/>
        <c:overlap val="-27"/>
        <c:axId val="1843616775"/>
        <c:axId val="1843627015"/>
      </c:barChart>
      <c:catAx>
        <c:axId val="1843616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3627015"/>
        <c:crosses val="autoZero"/>
        <c:auto val="1"/>
        <c:lblAlgn val="ctr"/>
        <c:lblOffset val="100"/>
        <c:noMultiLvlLbl val="0"/>
      </c:catAx>
      <c:valAx>
        <c:axId val="184362701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36167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Table!PivotTable10</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CVR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'Meta Retarget Pivot Table'!$AA$2</c:f>
              <c:strCache>
                <c:ptCount val="1"/>
                <c:pt idx="0">
                  <c:v>Total</c:v>
                </c:pt>
              </c:strCache>
            </c:strRef>
          </c:tx>
          <c:spPr>
            <a:solidFill>
              <a:schemeClr val="accent1"/>
            </a:solidFill>
            <a:ln>
              <a:noFill/>
            </a:ln>
            <a:effectLst/>
          </c:spPr>
          <c:invertIfNegative val="0"/>
          <c:cat>
            <c:strRef>
              <c:f>'Meta Retarget Pivot Table'!$Z$3:$Z$13</c:f>
              <c:strCache>
                <c:ptCount val="10"/>
                <c:pt idx="0">
                  <c:v>Q1 Bird</c:v>
                </c:pt>
                <c:pt idx="1">
                  <c:v>Q1 Cat</c:v>
                </c:pt>
                <c:pt idx="2">
                  <c:v>Q1 Dog</c:v>
                </c:pt>
                <c:pt idx="3">
                  <c:v>Q1 Fish</c:v>
                </c:pt>
                <c:pt idx="4">
                  <c:v>Q1 Reptile</c:v>
                </c:pt>
                <c:pt idx="5">
                  <c:v>Q2 Bird</c:v>
                </c:pt>
                <c:pt idx="6">
                  <c:v>Q2 Cat</c:v>
                </c:pt>
                <c:pt idx="7">
                  <c:v>Q2 Dog</c:v>
                </c:pt>
                <c:pt idx="8">
                  <c:v>Q2 Fish</c:v>
                </c:pt>
                <c:pt idx="9">
                  <c:v>Q2 Reptile</c:v>
                </c:pt>
              </c:strCache>
            </c:strRef>
          </c:cat>
          <c:val>
            <c:numRef>
              <c:f>'Meta Retarget Pivot Table'!$AA$3:$AA$13</c:f>
              <c:numCache>
                <c:formatCode>0%</c:formatCode>
                <c:ptCount val="10"/>
                <c:pt idx="0">
                  <c:v>0.35088058518258103</c:v>
                </c:pt>
                <c:pt idx="1">
                  <c:v>0.48376719815182573</c:v>
                </c:pt>
                <c:pt idx="2">
                  <c:v>0.52555466234322334</c:v>
                </c:pt>
                <c:pt idx="3">
                  <c:v>0.59109521889192562</c:v>
                </c:pt>
                <c:pt idx="4">
                  <c:v>0.79730950369235998</c:v>
                </c:pt>
                <c:pt idx="5">
                  <c:v>0.32184426642207981</c:v>
                </c:pt>
                <c:pt idx="6">
                  <c:v>0.38296505186698532</c:v>
                </c:pt>
                <c:pt idx="7">
                  <c:v>0.50324284060065194</c:v>
                </c:pt>
                <c:pt idx="8">
                  <c:v>0.58738504675612246</c:v>
                </c:pt>
                <c:pt idx="9">
                  <c:v>0.30499077470137165</c:v>
                </c:pt>
              </c:numCache>
            </c:numRef>
          </c:val>
          <c:extLst>
            <c:ext xmlns:c16="http://schemas.microsoft.com/office/drawing/2014/chart" uri="{C3380CC4-5D6E-409C-BE32-E72D297353CC}">
              <c16:uniqueId val="{00000000-D405-4F0C-A8CB-B663A85CFD1F}"/>
            </c:ext>
          </c:extLst>
        </c:ser>
        <c:dLbls>
          <c:showLegendKey val="0"/>
          <c:showVal val="0"/>
          <c:showCatName val="0"/>
          <c:showSerName val="0"/>
          <c:showPercent val="0"/>
          <c:showBubbleSize val="0"/>
        </c:dLbls>
        <c:gapWidth val="219"/>
        <c:overlap val="-27"/>
        <c:axId val="1544160776"/>
        <c:axId val="1544162824"/>
      </c:barChart>
      <c:catAx>
        <c:axId val="1544160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162824"/>
        <c:crosses val="autoZero"/>
        <c:auto val="1"/>
        <c:lblAlgn val="ctr"/>
        <c:lblOffset val="100"/>
        <c:noMultiLvlLbl val="0"/>
      </c:catAx>
      <c:valAx>
        <c:axId val="15441628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160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Pod).xlsx]Perforamce Report!PivotTable11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Orders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Lst>
        </c:dLbl>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Lst>
        </c:dLbl>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s>
    <c:plotArea>
      <c:layout/>
      <c:pieChart>
        <c:varyColors val="1"/>
        <c:ser>
          <c:idx val="0"/>
          <c:order val="0"/>
          <c:tx>
            <c:strRef>
              <c:f>'Perforamce Report'!$E$128</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2C-4510-935D-23F28694148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72C-4510-935D-23F28694148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72C-4510-935D-23F28694148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72C-4510-935D-23F28694148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72C-4510-935D-23F28694148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72C-4510-935D-23F28694148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72C-4510-935D-23F28694148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72C-4510-935D-23F286941483}"/>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272C-4510-935D-23F286941483}"/>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272C-4510-935D-23F28694148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'Perforamce Report'!$D$129:$D$139</c:f>
              <c:strCache>
                <c:ptCount val="10"/>
                <c:pt idx="0">
                  <c:v>Q1 Bird</c:v>
                </c:pt>
                <c:pt idx="1">
                  <c:v>Q1 Cat</c:v>
                </c:pt>
                <c:pt idx="2">
                  <c:v>Q1 Dog</c:v>
                </c:pt>
                <c:pt idx="3">
                  <c:v>Q1 Fish</c:v>
                </c:pt>
                <c:pt idx="4">
                  <c:v>Q1 Reptile</c:v>
                </c:pt>
                <c:pt idx="5">
                  <c:v>Q2 Bird</c:v>
                </c:pt>
                <c:pt idx="6">
                  <c:v>Q2 Cat</c:v>
                </c:pt>
                <c:pt idx="7">
                  <c:v>Q2 Dog</c:v>
                </c:pt>
                <c:pt idx="8">
                  <c:v>Q2 Fish</c:v>
                </c:pt>
                <c:pt idx="9">
                  <c:v>Q2 Reptile</c:v>
                </c:pt>
              </c:strCache>
            </c:strRef>
          </c:cat>
          <c:val>
            <c:numRef>
              <c:f>'Perforamce Report'!$E$129:$E$139</c:f>
              <c:numCache>
                <c:formatCode>General</c:formatCode>
                <c:ptCount val="10"/>
                <c:pt idx="0">
                  <c:v>10431</c:v>
                </c:pt>
                <c:pt idx="1">
                  <c:v>21837</c:v>
                </c:pt>
                <c:pt idx="2">
                  <c:v>39426</c:v>
                </c:pt>
                <c:pt idx="3">
                  <c:v>5830</c:v>
                </c:pt>
                <c:pt idx="4">
                  <c:v>2417</c:v>
                </c:pt>
                <c:pt idx="5">
                  <c:v>9564</c:v>
                </c:pt>
                <c:pt idx="6">
                  <c:v>20756</c:v>
                </c:pt>
                <c:pt idx="7">
                  <c:v>37144</c:v>
                </c:pt>
                <c:pt idx="8">
                  <c:v>4889</c:v>
                </c:pt>
                <c:pt idx="9">
                  <c:v>1008</c:v>
                </c:pt>
              </c:numCache>
            </c:numRef>
          </c:val>
          <c:extLst>
            <c:ext xmlns:c16="http://schemas.microsoft.com/office/drawing/2014/chart" uri="{C3380CC4-5D6E-409C-BE32-E72D297353CC}">
              <c16:uniqueId val="{00000014-272C-4510-935D-23F28694148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Table!PivotTable6</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Campaign Cost Efficiency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'Meta Retarget Pivot Table'!$AN$60</c:f>
              <c:strCache>
                <c:ptCount val="1"/>
                <c:pt idx="0">
                  <c:v>Total</c:v>
                </c:pt>
              </c:strCache>
            </c:strRef>
          </c:tx>
          <c:spPr>
            <a:solidFill>
              <a:schemeClr val="accent1"/>
            </a:solidFill>
            <a:ln>
              <a:noFill/>
            </a:ln>
            <a:effectLst/>
          </c:spPr>
          <c:invertIfNegative val="0"/>
          <c:cat>
            <c:strRef>
              <c:f>'Meta Retarget Pivot Table'!$AM$61:$AM$71</c:f>
              <c:strCache>
                <c:ptCount val="10"/>
                <c:pt idx="0">
                  <c:v>Q1 Bird</c:v>
                </c:pt>
                <c:pt idx="1">
                  <c:v>Q1 Cat</c:v>
                </c:pt>
                <c:pt idx="2">
                  <c:v>Q1 Dog</c:v>
                </c:pt>
                <c:pt idx="3">
                  <c:v>Q1 Fish</c:v>
                </c:pt>
                <c:pt idx="4">
                  <c:v>Q1 Reptile</c:v>
                </c:pt>
                <c:pt idx="5">
                  <c:v>Q2 Bird</c:v>
                </c:pt>
                <c:pt idx="6">
                  <c:v>Q2 Cat</c:v>
                </c:pt>
                <c:pt idx="7">
                  <c:v>Q2 Dog</c:v>
                </c:pt>
                <c:pt idx="8">
                  <c:v>Q2 Fish</c:v>
                </c:pt>
                <c:pt idx="9">
                  <c:v>Q2 Reptile</c:v>
                </c:pt>
              </c:strCache>
            </c:strRef>
          </c:cat>
          <c:val>
            <c:numRef>
              <c:f>'Meta Retarget Pivot Table'!$AN$61:$AN$71</c:f>
              <c:numCache>
                <c:formatCode>"$"#,##0.00</c:formatCode>
                <c:ptCount val="10"/>
                <c:pt idx="0">
                  <c:v>16.413375973185872</c:v>
                </c:pt>
                <c:pt idx="1">
                  <c:v>12.715597728390067</c:v>
                </c:pt>
                <c:pt idx="2">
                  <c:v>41.342517901511926</c:v>
                </c:pt>
                <c:pt idx="3">
                  <c:v>14.950747472631837</c:v>
                </c:pt>
                <c:pt idx="4">
                  <c:v>2.8782294886352586</c:v>
                </c:pt>
                <c:pt idx="5">
                  <c:v>17.086822211586483</c:v>
                </c:pt>
                <c:pt idx="6">
                  <c:v>12.552662929776735</c:v>
                </c:pt>
                <c:pt idx="7">
                  <c:v>36.42664064926727</c:v>
                </c:pt>
                <c:pt idx="8">
                  <c:v>16.542814933205172</c:v>
                </c:pt>
                <c:pt idx="9">
                  <c:v>3.557248028681911</c:v>
                </c:pt>
              </c:numCache>
            </c:numRef>
          </c:val>
          <c:extLst>
            <c:ext xmlns:c16="http://schemas.microsoft.com/office/drawing/2014/chart" uri="{C3380CC4-5D6E-409C-BE32-E72D297353CC}">
              <c16:uniqueId val="{00000000-7078-40F7-A2F0-8C30E2C2A40D}"/>
            </c:ext>
          </c:extLst>
        </c:ser>
        <c:dLbls>
          <c:showLegendKey val="0"/>
          <c:showVal val="0"/>
          <c:showCatName val="0"/>
          <c:showSerName val="0"/>
          <c:showPercent val="0"/>
          <c:showBubbleSize val="0"/>
        </c:dLbls>
        <c:gapWidth val="151"/>
        <c:overlap val="-27"/>
        <c:axId val="419319304"/>
        <c:axId val="419329544"/>
      </c:barChart>
      <c:catAx>
        <c:axId val="41931930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9329544"/>
        <c:crosses val="autoZero"/>
        <c:auto val="1"/>
        <c:lblAlgn val="ctr"/>
        <c:lblOffset val="100"/>
        <c:noMultiLvlLbl val="0"/>
      </c:catAx>
      <c:valAx>
        <c:axId val="41932954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9319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Q1 Cost Efficiency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'Meta Retarget Pivot Table'!$J$26</c:f>
              <c:strCache>
                <c:ptCount val="1"/>
                <c:pt idx="0">
                  <c:v>Total</c:v>
                </c:pt>
              </c:strCache>
            </c:strRef>
          </c:tx>
          <c:spPr>
            <a:solidFill>
              <a:schemeClr val="accent1"/>
            </a:solidFill>
            <a:ln>
              <a:noFill/>
            </a:ln>
            <a:effectLst/>
          </c:spPr>
          <c:invertIfNegative val="0"/>
          <c:cat>
            <c:strRef>
              <c:f>'Meta Retarget Pivot Table'!$I$27:$I$32</c:f>
              <c:strCache>
                <c:ptCount val="5"/>
                <c:pt idx="0">
                  <c:v>Q1 Bird</c:v>
                </c:pt>
                <c:pt idx="1">
                  <c:v>Q1 Cat</c:v>
                </c:pt>
                <c:pt idx="2">
                  <c:v>Q1 Dog</c:v>
                </c:pt>
                <c:pt idx="3">
                  <c:v>Q1 Fish</c:v>
                </c:pt>
                <c:pt idx="4">
                  <c:v>Q1 Reptile</c:v>
                </c:pt>
              </c:strCache>
            </c:strRef>
          </c:cat>
          <c:val>
            <c:numRef>
              <c:f>'Meta Retarget Pivot Table'!$J$27:$J$32</c:f>
              <c:numCache>
                <c:formatCode>"$"#,##0.00</c:formatCode>
                <c:ptCount val="5"/>
                <c:pt idx="0">
                  <c:v>16.413375973185872</c:v>
                </c:pt>
                <c:pt idx="1">
                  <c:v>12.715597728390067</c:v>
                </c:pt>
                <c:pt idx="2">
                  <c:v>41.342517901511926</c:v>
                </c:pt>
                <c:pt idx="3">
                  <c:v>14.950747472631837</c:v>
                </c:pt>
                <c:pt idx="4">
                  <c:v>2.8782294886352586</c:v>
                </c:pt>
              </c:numCache>
            </c:numRef>
          </c:val>
          <c:extLst>
            <c:ext xmlns:c16="http://schemas.microsoft.com/office/drawing/2014/chart" uri="{C3380CC4-5D6E-409C-BE32-E72D297353CC}">
              <c16:uniqueId val="{00000000-2F67-4043-9F6A-62FC26BE1C55}"/>
            </c:ext>
          </c:extLst>
        </c:ser>
        <c:dLbls>
          <c:showLegendKey val="0"/>
          <c:showVal val="0"/>
          <c:showCatName val="0"/>
          <c:showSerName val="0"/>
          <c:showPercent val="0"/>
          <c:showBubbleSize val="0"/>
        </c:dLbls>
        <c:gapWidth val="219"/>
        <c:overlap val="-27"/>
        <c:axId val="1163045896"/>
        <c:axId val="1544214536"/>
      </c:barChart>
      <c:catAx>
        <c:axId val="116304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4214536"/>
        <c:crosses val="autoZero"/>
        <c:auto val="1"/>
        <c:lblAlgn val="ctr"/>
        <c:lblOffset val="100"/>
        <c:noMultiLvlLbl val="0"/>
      </c:catAx>
      <c:valAx>
        <c:axId val="15442145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3045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Pod).xlsx]Meta Retarget Pivot Table!PivotTable5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Q2 Cost Efficiency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'Meta Retarget Pivot Table'!$J$34</c:f>
              <c:strCache>
                <c:ptCount val="1"/>
                <c:pt idx="0">
                  <c:v>Total</c:v>
                </c:pt>
              </c:strCache>
            </c:strRef>
          </c:tx>
          <c:spPr>
            <a:solidFill>
              <a:schemeClr val="accent1"/>
            </a:solidFill>
            <a:ln>
              <a:noFill/>
            </a:ln>
            <a:effectLst/>
          </c:spPr>
          <c:invertIfNegative val="0"/>
          <c:cat>
            <c:strRef>
              <c:f>'Meta Retarget Pivot Table'!$I$35:$I$40</c:f>
              <c:strCache>
                <c:ptCount val="5"/>
                <c:pt idx="0">
                  <c:v>Q2 Bird</c:v>
                </c:pt>
                <c:pt idx="1">
                  <c:v>Q2 Cat</c:v>
                </c:pt>
                <c:pt idx="2">
                  <c:v>Q2 Dog</c:v>
                </c:pt>
                <c:pt idx="3">
                  <c:v>Q2 Fish</c:v>
                </c:pt>
                <c:pt idx="4">
                  <c:v>Q2 Reptile</c:v>
                </c:pt>
              </c:strCache>
            </c:strRef>
          </c:cat>
          <c:val>
            <c:numRef>
              <c:f>'Meta Retarget Pivot Table'!$J$35:$J$40</c:f>
              <c:numCache>
                <c:formatCode>"$"#,##0.00</c:formatCode>
                <c:ptCount val="5"/>
                <c:pt idx="0">
                  <c:v>17.086822211586483</c:v>
                </c:pt>
                <c:pt idx="1">
                  <c:v>12.552662929776735</c:v>
                </c:pt>
                <c:pt idx="2">
                  <c:v>36.426640649267263</c:v>
                </c:pt>
                <c:pt idx="3">
                  <c:v>16.542814933205172</c:v>
                </c:pt>
                <c:pt idx="4">
                  <c:v>3.5572480286819106</c:v>
                </c:pt>
              </c:numCache>
            </c:numRef>
          </c:val>
          <c:extLst>
            <c:ext xmlns:c16="http://schemas.microsoft.com/office/drawing/2014/chart" uri="{C3380CC4-5D6E-409C-BE32-E72D297353CC}">
              <c16:uniqueId val="{00000000-C251-4457-AC33-8221258A2703}"/>
            </c:ext>
          </c:extLst>
        </c:ser>
        <c:dLbls>
          <c:showLegendKey val="0"/>
          <c:showVal val="0"/>
          <c:showCatName val="0"/>
          <c:showSerName val="0"/>
          <c:showPercent val="0"/>
          <c:showBubbleSize val="0"/>
        </c:dLbls>
        <c:gapWidth val="219"/>
        <c:overlap val="-27"/>
        <c:axId val="1857454088"/>
        <c:axId val="1857456136"/>
      </c:barChart>
      <c:catAx>
        <c:axId val="1857454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7456136"/>
        <c:crosses val="autoZero"/>
        <c:auto val="1"/>
        <c:lblAlgn val="ctr"/>
        <c:lblOffset val="100"/>
        <c:noMultiLvlLbl val="0"/>
      </c:catAx>
      <c:valAx>
        <c:axId val="18574561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7454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[Raw performance data Q1&amp;Q2_ Mini Project (C476 Pod).xlsx]Perforamce Report!PivotTable3</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Q1 Campaign Cost and Revenue</a:t>
            </a:r>
          </a:p>
        </c:rich>
      </c:tx>
      <c:layout>
        <c:manualLayout>
          <c:xMode val="edge"/>
          <c:yMode val="edge"/>
          <c:x val="0.20945000661347687"/>
          <c:y val="3.91689481649012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'Perforamce Report'!$L$91</c:f>
              <c:strCache>
                <c:ptCount val="1"/>
                <c:pt idx="0">
                  <c:v>Spend Total</c:v>
                </c:pt>
              </c:strCache>
            </c:strRef>
          </c:tx>
          <c:spPr>
            <a:solidFill>
              <a:schemeClr val="accent1"/>
            </a:solidFill>
            <a:ln>
              <a:noFill/>
            </a:ln>
            <a:effectLst/>
          </c:spPr>
          <c:invertIfNegative val="0"/>
          <c:cat>
            <c:strRef>
              <c:f>'Perforamce Report'!$K$92:$K$96</c:f>
              <c:strCache>
                <c:ptCount val="4"/>
                <c:pt idx="0">
                  <c:v>SEMC_Q1_Bird</c:v>
                </c:pt>
                <c:pt idx="1">
                  <c:v>SEMC_Q1_Cat</c:v>
                </c:pt>
                <c:pt idx="2">
                  <c:v>SEMC_Q1_Dog</c:v>
                </c:pt>
                <c:pt idx="3">
                  <c:v>SEMC_Q1_Fish</c:v>
                </c:pt>
              </c:strCache>
            </c:strRef>
          </c:cat>
          <c:val>
            <c:numRef>
              <c:f>'Perforamce Report'!$L$92:$L$96</c:f>
              <c:numCache>
                <c:formatCode>"$"#,##0</c:formatCode>
                <c:ptCount val="4"/>
                <c:pt idx="0">
                  <c:v>9036.9914615384623</c:v>
                </c:pt>
                <c:pt idx="1">
                  <c:v>13636.160769230768</c:v>
                </c:pt>
                <c:pt idx="2">
                  <c:v>12036.59646153846</c:v>
                </c:pt>
                <c:pt idx="3">
                  <c:v>5167.6726282051286</c:v>
                </c:pt>
              </c:numCache>
            </c:numRef>
          </c:val>
          <c:extLst>
            <c:ext xmlns:c16="http://schemas.microsoft.com/office/drawing/2014/chart" uri="{C3380CC4-5D6E-409C-BE32-E72D297353CC}">
              <c16:uniqueId val="{00000000-608D-479D-B113-175EDBF7AE09}"/>
            </c:ext>
          </c:extLst>
        </c:ser>
        <c:ser>
          <c:idx val="1"/>
          <c:order val="1"/>
          <c:tx>
            <c:strRef>
              <c:f>'Perforamce Report'!$M$91</c:f>
              <c:strCache>
                <c:ptCount val="1"/>
                <c:pt idx="0">
                  <c:v>Revenue Total </c:v>
                </c:pt>
              </c:strCache>
            </c:strRef>
          </c:tx>
          <c:spPr>
            <a:solidFill>
              <a:schemeClr val="accent2"/>
            </a:solidFill>
            <a:ln>
              <a:noFill/>
            </a:ln>
            <a:effectLst/>
          </c:spPr>
          <c:invertIfNegative val="0"/>
          <c:cat>
            <c:strRef>
              <c:f>'Perforamce Report'!$K$92:$K$96</c:f>
              <c:strCache>
                <c:ptCount val="4"/>
                <c:pt idx="0">
                  <c:v>SEMC_Q1_Bird</c:v>
                </c:pt>
                <c:pt idx="1">
                  <c:v>SEMC_Q1_Cat</c:v>
                </c:pt>
                <c:pt idx="2">
                  <c:v>SEMC_Q1_Dog</c:v>
                </c:pt>
                <c:pt idx="3">
                  <c:v>SEMC_Q1_Fish</c:v>
                </c:pt>
              </c:strCache>
            </c:strRef>
          </c:cat>
          <c:val>
            <c:numRef>
              <c:f>'Perforamce Report'!$M$92:$M$96</c:f>
              <c:numCache>
                <c:formatCode>"$"#,##0</c:formatCode>
                <c:ptCount val="4"/>
                <c:pt idx="0">
                  <c:v>156276.90300000002</c:v>
                </c:pt>
                <c:pt idx="1">
                  <c:v>324878.20800000004</c:v>
                </c:pt>
                <c:pt idx="2">
                  <c:v>377938.10400000005</c:v>
                </c:pt>
                <c:pt idx="3">
                  <c:v>51181.985714285729</c:v>
                </c:pt>
              </c:numCache>
            </c:numRef>
          </c:val>
          <c:extLst>
            <c:ext xmlns:c16="http://schemas.microsoft.com/office/drawing/2014/chart" uri="{C3380CC4-5D6E-409C-BE32-E72D297353CC}">
              <c16:uniqueId val="{00000001-608D-479D-B113-175EDBF7AE09}"/>
            </c:ext>
          </c:extLst>
        </c:ser>
        <c:dLbls>
          <c:showLegendKey val="0"/>
          <c:showVal val="0"/>
          <c:showCatName val="0"/>
          <c:showSerName val="0"/>
          <c:showPercent val="0"/>
          <c:showBubbleSize val="0"/>
        </c:dLbls>
        <c:gapWidth val="219"/>
        <c:overlap val="-27"/>
        <c:axId val="225244168"/>
        <c:axId val="225246216"/>
      </c:barChart>
      <c:catAx>
        <c:axId val="22524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5246216"/>
        <c:crosses val="autoZero"/>
        <c:auto val="1"/>
        <c:lblAlgn val="ctr"/>
        <c:lblOffset val="100"/>
        <c:noMultiLvlLbl val="0"/>
      </c:catAx>
      <c:valAx>
        <c:axId val="225246216"/>
        <c:scaling>
          <c:orientation val="minMax"/>
          <c:max val="50000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524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FE02D2-FCD4-4DC1-ABE5-8E8655A75E39}"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DCB3D08B-0F1C-4E8C-A484-07E46CCB6F06}">
      <dgm:prSet/>
      <dgm:spPr/>
      <dgm:t>
        <a:bodyPr/>
        <a:lstStyle/>
        <a:p>
          <a:pPr>
            <a:lnSpc>
              <a:spcPct val="100000"/>
            </a:lnSpc>
          </a:pPr>
          <a:r>
            <a:rPr lang="en-US" b="1"/>
            <a:t>Reptile Campaign</a:t>
          </a:r>
          <a:r>
            <a:rPr lang="en-US"/>
            <a:t> Impact:</a:t>
          </a:r>
        </a:p>
      </dgm:t>
    </dgm:pt>
    <dgm:pt modelId="{3CE8AF01-9D62-4431-A6F0-8A65FFC1B495}" type="parTrans" cxnId="{ED86BF6F-E8BC-4E49-A889-411C71A93EFB}">
      <dgm:prSet/>
      <dgm:spPr/>
      <dgm:t>
        <a:bodyPr/>
        <a:lstStyle/>
        <a:p>
          <a:endParaRPr lang="en-US"/>
        </a:p>
      </dgm:t>
    </dgm:pt>
    <dgm:pt modelId="{7498A076-915C-4B5B-9A13-6772DD7557F7}" type="sibTrans" cxnId="{ED86BF6F-E8BC-4E49-A889-411C71A93EFB}">
      <dgm:prSet/>
      <dgm:spPr/>
      <dgm:t>
        <a:bodyPr/>
        <a:lstStyle/>
        <a:p>
          <a:pPr>
            <a:lnSpc>
              <a:spcPct val="100000"/>
            </a:lnSpc>
          </a:pPr>
          <a:endParaRPr lang="en-US"/>
        </a:p>
      </dgm:t>
    </dgm:pt>
    <dgm:pt modelId="{392889E7-5A8D-45CC-A89A-E36D0ABD8F11}">
      <dgm:prSet/>
      <dgm:spPr/>
      <dgm:t>
        <a:bodyPr/>
        <a:lstStyle/>
        <a:p>
          <a:pPr>
            <a:lnSpc>
              <a:spcPct val="100000"/>
            </a:lnSpc>
          </a:pPr>
          <a:r>
            <a:rPr lang="en-US" b="1"/>
            <a:t>Top-of-funnel traffic</a:t>
          </a:r>
          <a:r>
            <a:rPr lang="en-US"/>
            <a:t>: Strong, but conversion is weak.</a:t>
          </a:r>
        </a:p>
      </dgm:t>
    </dgm:pt>
    <dgm:pt modelId="{2D3B1A72-D4E6-45D0-8CF1-BF6F14EED364}" type="parTrans" cxnId="{81F27384-1447-42EC-9AD7-DD3E49630B9F}">
      <dgm:prSet/>
      <dgm:spPr/>
      <dgm:t>
        <a:bodyPr/>
        <a:lstStyle/>
        <a:p>
          <a:endParaRPr lang="en-US"/>
        </a:p>
      </dgm:t>
    </dgm:pt>
    <dgm:pt modelId="{0ED05249-150E-4904-9E98-8CC3D29782BD}" type="sibTrans" cxnId="{81F27384-1447-42EC-9AD7-DD3E49630B9F}">
      <dgm:prSet/>
      <dgm:spPr/>
      <dgm:t>
        <a:bodyPr/>
        <a:lstStyle/>
        <a:p>
          <a:pPr>
            <a:lnSpc>
              <a:spcPct val="100000"/>
            </a:lnSpc>
          </a:pPr>
          <a:endParaRPr lang="en-US"/>
        </a:p>
      </dgm:t>
    </dgm:pt>
    <dgm:pt modelId="{20DE0C68-2E69-4265-94C9-50F87B2D24E6}">
      <dgm:prSet/>
      <dgm:spPr/>
      <dgm:t>
        <a:bodyPr/>
        <a:lstStyle/>
        <a:p>
          <a:pPr>
            <a:lnSpc>
              <a:spcPct val="100000"/>
            </a:lnSpc>
          </a:pPr>
          <a:r>
            <a:rPr lang="en-US" b="1"/>
            <a:t>Long-term value potential</a:t>
          </a:r>
          <a:r>
            <a:rPr lang="en-US"/>
            <a:t>: Low unless optimized.</a:t>
          </a:r>
        </a:p>
      </dgm:t>
    </dgm:pt>
    <dgm:pt modelId="{496A863A-B829-4E5C-B115-290258D9AADB}" type="parTrans" cxnId="{D044AF32-DA47-4746-9C08-349817CA7D47}">
      <dgm:prSet/>
      <dgm:spPr/>
      <dgm:t>
        <a:bodyPr/>
        <a:lstStyle/>
        <a:p>
          <a:endParaRPr lang="en-US"/>
        </a:p>
      </dgm:t>
    </dgm:pt>
    <dgm:pt modelId="{D3F04A2F-ECE4-43A9-ADFE-44824C024C65}" type="sibTrans" cxnId="{D044AF32-DA47-4746-9C08-349817CA7D47}">
      <dgm:prSet/>
      <dgm:spPr/>
      <dgm:t>
        <a:bodyPr/>
        <a:lstStyle/>
        <a:p>
          <a:pPr>
            <a:lnSpc>
              <a:spcPct val="100000"/>
            </a:lnSpc>
          </a:pPr>
          <a:endParaRPr lang="en-US"/>
        </a:p>
      </dgm:t>
    </dgm:pt>
    <dgm:pt modelId="{239E10BE-DFA8-4568-B3F5-0BAB451CE201}">
      <dgm:prSet/>
      <dgm:spPr/>
      <dgm:t>
        <a:bodyPr/>
        <a:lstStyle/>
        <a:p>
          <a:pPr>
            <a:lnSpc>
              <a:spcPct val="100000"/>
            </a:lnSpc>
          </a:pPr>
          <a:r>
            <a:rPr lang="en-US" b="1"/>
            <a:t>Callout</a:t>
          </a:r>
          <a:r>
            <a:rPr lang="en-US"/>
            <a:t>: Reassess or redesign </a:t>
          </a:r>
          <a:r>
            <a:rPr lang="en-US" b="1"/>
            <a:t>Reptile campaign</a:t>
          </a:r>
          <a:r>
            <a:rPr lang="en-US"/>
            <a:t> to better engage users or reduce spend.</a:t>
          </a:r>
        </a:p>
      </dgm:t>
    </dgm:pt>
    <dgm:pt modelId="{120F4A92-74E4-4623-8AE1-24A0E32DB358}" type="parTrans" cxnId="{BD4C0094-2F0E-4FAF-861A-53367A147FA6}">
      <dgm:prSet/>
      <dgm:spPr/>
      <dgm:t>
        <a:bodyPr/>
        <a:lstStyle/>
        <a:p>
          <a:endParaRPr lang="en-US"/>
        </a:p>
      </dgm:t>
    </dgm:pt>
    <dgm:pt modelId="{83528CA5-DD85-42FB-9A81-8C82DE367341}" type="sibTrans" cxnId="{BD4C0094-2F0E-4FAF-861A-53367A147FA6}">
      <dgm:prSet/>
      <dgm:spPr/>
      <dgm:t>
        <a:bodyPr/>
        <a:lstStyle/>
        <a:p>
          <a:endParaRPr lang="en-US"/>
        </a:p>
      </dgm:t>
    </dgm:pt>
    <dgm:pt modelId="{A2593CC8-8117-48BB-B4BC-9048ABDCB88D}" type="pres">
      <dgm:prSet presAssocID="{10FE02D2-FCD4-4DC1-ABE5-8E8655A75E39}" presName="root" presStyleCnt="0">
        <dgm:presLayoutVars>
          <dgm:dir/>
          <dgm:resizeHandles val="exact"/>
        </dgm:presLayoutVars>
      </dgm:prSet>
      <dgm:spPr/>
    </dgm:pt>
    <dgm:pt modelId="{9AAA46AB-20EF-442A-81F1-2398604A432C}" type="pres">
      <dgm:prSet presAssocID="{DCB3D08B-0F1C-4E8C-A484-07E46CCB6F06}" presName="compNode" presStyleCnt="0"/>
      <dgm:spPr/>
    </dgm:pt>
    <dgm:pt modelId="{0D85C5F6-FA8E-4BDC-A779-4223D9ABDB57}" type="pres">
      <dgm:prSet presAssocID="{DCB3D08B-0F1C-4E8C-A484-07E46CCB6F06}" presName="bgRect" presStyleLbl="bgShp" presStyleIdx="0" presStyleCnt="4"/>
      <dgm:spPr/>
    </dgm:pt>
    <dgm:pt modelId="{38991438-45EE-4652-AFE5-FDD5DE85ABC7}" type="pres">
      <dgm:prSet presAssocID="{DCB3D08B-0F1C-4E8C-A484-07E46CCB6F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99535267-DADF-4E70-ADDC-F75D3DE9ACA2}" type="pres">
      <dgm:prSet presAssocID="{DCB3D08B-0F1C-4E8C-A484-07E46CCB6F06}" presName="spaceRect" presStyleCnt="0"/>
      <dgm:spPr/>
    </dgm:pt>
    <dgm:pt modelId="{F729B19C-5981-461D-83A9-034B1C21EC15}" type="pres">
      <dgm:prSet presAssocID="{DCB3D08B-0F1C-4E8C-A484-07E46CCB6F06}" presName="parTx" presStyleLbl="revTx" presStyleIdx="0" presStyleCnt="4">
        <dgm:presLayoutVars>
          <dgm:chMax val="0"/>
          <dgm:chPref val="0"/>
        </dgm:presLayoutVars>
      </dgm:prSet>
      <dgm:spPr/>
    </dgm:pt>
    <dgm:pt modelId="{B82A6230-1F77-461D-BE85-5521362E9EBA}" type="pres">
      <dgm:prSet presAssocID="{7498A076-915C-4B5B-9A13-6772DD7557F7}" presName="sibTrans" presStyleCnt="0"/>
      <dgm:spPr/>
    </dgm:pt>
    <dgm:pt modelId="{E4D034EF-310C-419C-86F0-234C974DEC86}" type="pres">
      <dgm:prSet presAssocID="{392889E7-5A8D-45CC-A89A-E36D0ABD8F11}" presName="compNode" presStyleCnt="0"/>
      <dgm:spPr/>
    </dgm:pt>
    <dgm:pt modelId="{D5DCC1E7-5E25-4CC8-A0FC-F6F7DF5949FF}" type="pres">
      <dgm:prSet presAssocID="{392889E7-5A8D-45CC-A89A-E36D0ABD8F11}" presName="bgRect" presStyleLbl="bgShp" presStyleIdx="1" presStyleCnt="4"/>
      <dgm:spPr/>
    </dgm:pt>
    <dgm:pt modelId="{D7E7FE4A-E7E9-4520-86E1-A5E9B39312E0}" type="pres">
      <dgm:prSet presAssocID="{392889E7-5A8D-45CC-A89A-E36D0ABD8F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D9D7CBD3-82C2-4782-9463-92368B62F334}" type="pres">
      <dgm:prSet presAssocID="{392889E7-5A8D-45CC-A89A-E36D0ABD8F11}" presName="spaceRect" presStyleCnt="0"/>
      <dgm:spPr/>
    </dgm:pt>
    <dgm:pt modelId="{B186E36F-EC0C-4991-8FD6-C9846841567D}" type="pres">
      <dgm:prSet presAssocID="{392889E7-5A8D-45CC-A89A-E36D0ABD8F11}" presName="parTx" presStyleLbl="revTx" presStyleIdx="1" presStyleCnt="4">
        <dgm:presLayoutVars>
          <dgm:chMax val="0"/>
          <dgm:chPref val="0"/>
        </dgm:presLayoutVars>
      </dgm:prSet>
      <dgm:spPr/>
    </dgm:pt>
    <dgm:pt modelId="{CEB03C42-9808-4627-82A3-C7AE94D30DEF}" type="pres">
      <dgm:prSet presAssocID="{0ED05249-150E-4904-9E98-8CC3D29782BD}" presName="sibTrans" presStyleCnt="0"/>
      <dgm:spPr/>
    </dgm:pt>
    <dgm:pt modelId="{9271D3D7-18BE-42B2-A8DE-1C340269A279}" type="pres">
      <dgm:prSet presAssocID="{20DE0C68-2E69-4265-94C9-50F87B2D24E6}" presName="compNode" presStyleCnt="0"/>
      <dgm:spPr/>
    </dgm:pt>
    <dgm:pt modelId="{64B50645-9470-42C8-81A3-909AAE497B79}" type="pres">
      <dgm:prSet presAssocID="{20DE0C68-2E69-4265-94C9-50F87B2D24E6}" presName="bgRect" presStyleLbl="bgShp" presStyleIdx="2" presStyleCnt="4"/>
      <dgm:spPr/>
    </dgm:pt>
    <dgm:pt modelId="{409CED20-32FA-4D82-B394-05548CA94852}" type="pres">
      <dgm:prSet presAssocID="{20DE0C68-2E69-4265-94C9-50F87B2D24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23C591DB-3A16-44C3-A5B6-CA9DB724FDD0}" type="pres">
      <dgm:prSet presAssocID="{20DE0C68-2E69-4265-94C9-50F87B2D24E6}" presName="spaceRect" presStyleCnt="0"/>
      <dgm:spPr/>
    </dgm:pt>
    <dgm:pt modelId="{AFF8034F-4E0E-40BD-B78D-774975A429BC}" type="pres">
      <dgm:prSet presAssocID="{20DE0C68-2E69-4265-94C9-50F87B2D24E6}" presName="parTx" presStyleLbl="revTx" presStyleIdx="2" presStyleCnt="4">
        <dgm:presLayoutVars>
          <dgm:chMax val="0"/>
          <dgm:chPref val="0"/>
        </dgm:presLayoutVars>
      </dgm:prSet>
      <dgm:spPr/>
    </dgm:pt>
    <dgm:pt modelId="{4290DDBB-91EF-4BB3-9AB9-B7C8139BCADB}" type="pres">
      <dgm:prSet presAssocID="{D3F04A2F-ECE4-43A9-ADFE-44824C024C65}" presName="sibTrans" presStyleCnt="0"/>
      <dgm:spPr/>
    </dgm:pt>
    <dgm:pt modelId="{DECB8FC6-EA25-4CEC-811E-EB14E07F5697}" type="pres">
      <dgm:prSet presAssocID="{239E10BE-DFA8-4568-B3F5-0BAB451CE201}" presName="compNode" presStyleCnt="0"/>
      <dgm:spPr/>
    </dgm:pt>
    <dgm:pt modelId="{617B969E-6560-4F6D-B828-99AD580DEB8E}" type="pres">
      <dgm:prSet presAssocID="{239E10BE-DFA8-4568-B3F5-0BAB451CE201}" presName="bgRect" presStyleLbl="bgShp" presStyleIdx="3" presStyleCnt="4"/>
      <dgm:spPr/>
    </dgm:pt>
    <dgm:pt modelId="{D377890A-ADC1-418A-8F4C-D62BE3FDE85A}" type="pres">
      <dgm:prSet presAssocID="{239E10BE-DFA8-4568-B3F5-0BAB451CE2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839BE7CB-0FBA-4858-B58D-524D4BAEB27B}" type="pres">
      <dgm:prSet presAssocID="{239E10BE-DFA8-4568-B3F5-0BAB451CE201}" presName="spaceRect" presStyleCnt="0"/>
      <dgm:spPr/>
    </dgm:pt>
    <dgm:pt modelId="{2731D64B-2F9D-46AE-8C9C-08B09818FD31}" type="pres">
      <dgm:prSet presAssocID="{239E10BE-DFA8-4568-B3F5-0BAB451CE201}" presName="parTx" presStyleLbl="revTx" presStyleIdx="3" presStyleCnt="4">
        <dgm:presLayoutVars>
          <dgm:chMax val="0"/>
          <dgm:chPref val="0"/>
        </dgm:presLayoutVars>
      </dgm:prSet>
      <dgm:spPr/>
    </dgm:pt>
  </dgm:ptLst>
  <dgm:cxnLst>
    <dgm:cxn modelId="{284DB11D-8E6B-4111-B925-7A22AF08634F}" type="presOf" srcId="{10FE02D2-FCD4-4DC1-ABE5-8E8655A75E39}" destId="{A2593CC8-8117-48BB-B4BC-9048ABDCB88D}" srcOrd="0" destOrd="0" presId="urn:microsoft.com/office/officeart/2018/2/layout/IconVerticalSolidList"/>
    <dgm:cxn modelId="{D044AF32-DA47-4746-9C08-349817CA7D47}" srcId="{10FE02D2-FCD4-4DC1-ABE5-8E8655A75E39}" destId="{20DE0C68-2E69-4265-94C9-50F87B2D24E6}" srcOrd="2" destOrd="0" parTransId="{496A863A-B829-4E5C-B115-290258D9AADB}" sibTransId="{D3F04A2F-ECE4-43A9-ADFE-44824C024C65}"/>
    <dgm:cxn modelId="{0F155A34-4728-4643-9C55-6DC8C9BAC665}" type="presOf" srcId="{DCB3D08B-0F1C-4E8C-A484-07E46CCB6F06}" destId="{F729B19C-5981-461D-83A9-034B1C21EC15}" srcOrd="0" destOrd="0" presId="urn:microsoft.com/office/officeart/2018/2/layout/IconVerticalSolidList"/>
    <dgm:cxn modelId="{ED86BF6F-E8BC-4E49-A889-411C71A93EFB}" srcId="{10FE02D2-FCD4-4DC1-ABE5-8E8655A75E39}" destId="{DCB3D08B-0F1C-4E8C-A484-07E46CCB6F06}" srcOrd="0" destOrd="0" parTransId="{3CE8AF01-9D62-4431-A6F0-8A65FFC1B495}" sibTransId="{7498A076-915C-4B5B-9A13-6772DD7557F7}"/>
    <dgm:cxn modelId="{234A8452-1D6F-443C-B3AA-B1CBECE6AF73}" type="presOf" srcId="{239E10BE-DFA8-4568-B3F5-0BAB451CE201}" destId="{2731D64B-2F9D-46AE-8C9C-08B09818FD31}" srcOrd="0" destOrd="0" presId="urn:microsoft.com/office/officeart/2018/2/layout/IconVerticalSolidList"/>
    <dgm:cxn modelId="{8B7EC877-8736-4589-8637-BA9AB46449C9}" type="presOf" srcId="{20DE0C68-2E69-4265-94C9-50F87B2D24E6}" destId="{AFF8034F-4E0E-40BD-B78D-774975A429BC}" srcOrd="0" destOrd="0" presId="urn:microsoft.com/office/officeart/2018/2/layout/IconVerticalSolidList"/>
    <dgm:cxn modelId="{A4719380-E162-4916-84F1-7CCA81938793}" type="presOf" srcId="{392889E7-5A8D-45CC-A89A-E36D0ABD8F11}" destId="{B186E36F-EC0C-4991-8FD6-C9846841567D}" srcOrd="0" destOrd="0" presId="urn:microsoft.com/office/officeart/2018/2/layout/IconVerticalSolidList"/>
    <dgm:cxn modelId="{81F27384-1447-42EC-9AD7-DD3E49630B9F}" srcId="{10FE02D2-FCD4-4DC1-ABE5-8E8655A75E39}" destId="{392889E7-5A8D-45CC-A89A-E36D0ABD8F11}" srcOrd="1" destOrd="0" parTransId="{2D3B1A72-D4E6-45D0-8CF1-BF6F14EED364}" sibTransId="{0ED05249-150E-4904-9E98-8CC3D29782BD}"/>
    <dgm:cxn modelId="{BD4C0094-2F0E-4FAF-861A-53367A147FA6}" srcId="{10FE02D2-FCD4-4DC1-ABE5-8E8655A75E39}" destId="{239E10BE-DFA8-4568-B3F5-0BAB451CE201}" srcOrd="3" destOrd="0" parTransId="{120F4A92-74E4-4623-8AE1-24A0E32DB358}" sibTransId="{83528CA5-DD85-42FB-9A81-8C82DE367341}"/>
    <dgm:cxn modelId="{7FF4C848-9700-4EE3-A933-76DC005BDC4E}" type="presParOf" srcId="{A2593CC8-8117-48BB-B4BC-9048ABDCB88D}" destId="{9AAA46AB-20EF-442A-81F1-2398604A432C}" srcOrd="0" destOrd="0" presId="urn:microsoft.com/office/officeart/2018/2/layout/IconVerticalSolidList"/>
    <dgm:cxn modelId="{A549E8D5-6A2C-4D55-BCE8-9809CB291EFC}" type="presParOf" srcId="{9AAA46AB-20EF-442A-81F1-2398604A432C}" destId="{0D85C5F6-FA8E-4BDC-A779-4223D9ABDB57}" srcOrd="0" destOrd="0" presId="urn:microsoft.com/office/officeart/2018/2/layout/IconVerticalSolidList"/>
    <dgm:cxn modelId="{26A396AF-0F8A-4AFA-9C86-B98ECCA1EDBE}" type="presParOf" srcId="{9AAA46AB-20EF-442A-81F1-2398604A432C}" destId="{38991438-45EE-4652-AFE5-FDD5DE85ABC7}" srcOrd="1" destOrd="0" presId="urn:microsoft.com/office/officeart/2018/2/layout/IconVerticalSolidList"/>
    <dgm:cxn modelId="{91CF4864-3043-429F-83C3-272AC704E55A}" type="presParOf" srcId="{9AAA46AB-20EF-442A-81F1-2398604A432C}" destId="{99535267-DADF-4E70-ADDC-F75D3DE9ACA2}" srcOrd="2" destOrd="0" presId="urn:microsoft.com/office/officeart/2018/2/layout/IconVerticalSolidList"/>
    <dgm:cxn modelId="{E28223B0-062C-423C-8A7F-B0C673CEBC67}" type="presParOf" srcId="{9AAA46AB-20EF-442A-81F1-2398604A432C}" destId="{F729B19C-5981-461D-83A9-034B1C21EC15}" srcOrd="3" destOrd="0" presId="urn:microsoft.com/office/officeart/2018/2/layout/IconVerticalSolidList"/>
    <dgm:cxn modelId="{6A919BB8-7BF7-44F0-881D-A83D8096E589}" type="presParOf" srcId="{A2593CC8-8117-48BB-B4BC-9048ABDCB88D}" destId="{B82A6230-1F77-461D-BE85-5521362E9EBA}" srcOrd="1" destOrd="0" presId="urn:microsoft.com/office/officeart/2018/2/layout/IconVerticalSolidList"/>
    <dgm:cxn modelId="{3584BDA8-38A6-48F8-A4BA-3ACC252426EA}" type="presParOf" srcId="{A2593CC8-8117-48BB-B4BC-9048ABDCB88D}" destId="{E4D034EF-310C-419C-86F0-234C974DEC86}" srcOrd="2" destOrd="0" presId="urn:microsoft.com/office/officeart/2018/2/layout/IconVerticalSolidList"/>
    <dgm:cxn modelId="{D604CD1D-C234-40C8-8C64-929B55AFE157}" type="presParOf" srcId="{E4D034EF-310C-419C-86F0-234C974DEC86}" destId="{D5DCC1E7-5E25-4CC8-A0FC-F6F7DF5949FF}" srcOrd="0" destOrd="0" presId="urn:microsoft.com/office/officeart/2018/2/layout/IconVerticalSolidList"/>
    <dgm:cxn modelId="{A28FA864-1D77-41D4-B1C6-99F514042D92}" type="presParOf" srcId="{E4D034EF-310C-419C-86F0-234C974DEC86}" destId="{D7E7FE4A-E7E9-4520-86E1-A5E9B39312E0}" srcOrd="1" destOrd="0" presId="urn:microsoft.com/office/officeart/2018/2/layout/IconVerticalSolidList"/>
    <dgm:cxn modelId="{0F88782C-7EF2-41AA-8D3A-E8CBC423BBBC}" type="presParOf" srcId="{E4D034EF-310C-419C-86F0-234C974DEC86}" destId="{D9D7CBD3-82C2-4782-9463-92368B62F334}" srcOrd="2" destOrd="0" presId="urn:microsoft.com/office/officeart/2018/2/layout/IconVerticalSolidList"/>
    <dgm:cxn modelId="{D707B043-74D3-42AD-A6DE-2A5185E6A377}" type="presParOf" srcId="{E4D034EF-310C-419C-86F0-234C974DEC86}" destId="{B186E36F-EC0C-4991-8FD6-C9846841567D}" srcOrd="3" destOrd="0" presId="urn:microsoft.com/office/officeart/2018/2/layout/IconVerticalSolidList"/>
    <dgm:cxn modelId="{B2EB23B3-BB0A-42DC-8260-1986D66737A6}" type="presParOf" srcId="{A2593CC8-8117-48BB-B4BC-9048ABDCB88D}" destId="{CEB03C42-9808-4627-82A3-C7AE94D30DEF}" srcOrd="3" destOrd="0" presId="urn:microsoft.com/office/officeart/2018/2/layout/IconVerticalSolidList"/>
    <dgm:cxn modelId="{839E3640-131C-4156-82B9-35B15568CA87}" type="presParOf" srcId="{A2593CC8-8117-48BB-B4BC-9048ABDCB88D}" destId="{9271D3D7-18BE-42B2-A8DE-1C340269A279}" srcOrd="4" destOrd="0" presId="urn:microsoft.com/office/officeart/2018/2/layout/IconVerticalSolidList"/>
    <dgm:cxn modelId="{1AF351D2-ED54-4022-A9CE-308CE6C3E57E}" type="presParOf" srcId="{9271D3D7-18BE-42B2-A8DE-1C340269A279}" destId="{64B50645-9470-42C8-81A3-909AAE497B79}" srcOrd="0" destOrd="0" presId="urn:microsoft.com/office/officeart/2018/2/layout/IconVerticalSolidList"/>
    <dgm:cxn modelId="{3E87AA50-3744-4B36-8F37-2C2489F8AD10}" type="presParOf" srcId="{9271D3D7-18BE-42B2-A8DE-1C340269A279}" destId="{409CED20-32FA-4D82-B394-05548CA94852}" srcOrd="1" destOrd="0" presId="urn:microsoft.com/office/officeart/2018/2/layout/IconVerticalSolidList"/>
    <dgm:cxn modelId="{70BDDF9D-3707-4D80-ABD1-AF35ABFF1584}" type="presParOf" srcId="{9271D3D7-18BE-42B2-A8DE-1C340269A279}" destId="{23C591DB-3A16-44C3-A5B6-CA9DB724FDD0}" srcOrd="2" destOrd="0" presId="urn:microsoft.com/office/officeart/2018/2/layout/IconVerticalSolidList"/>
    <dgm:cxn modelId="{FBBFE6F8-E4AB-4561-9562-73D5620C8707}" type="presParOf" srcId="{9271D3D7-18BE-42B2-A8DE-1C340269A279}" destId="{AFF8034F-4E0E-40BD-B78D-774975A429BC}" srcOrd="3" destOrd="0" presId="urn:microsoft.com/office/officeart/2018/2/layout/IconVerticalSolidList"/>
    <dgm:cxn modelId="{76270328-94F4-4B1C-A75C-D5C7E91C295A}" type="presParOf" srcId="{A2593CC8-8117-48BB-B4BC-9048ABDCB88D}" destId="{4290DDBB-91EF-4BB3-9AB9-B7C8139BCADB}" srcOrd="5" destOrd="0" presId="urn:microsoft.com/office/officeart/2018/2/layout/IconVerticalSolidList"/>
    <dgm:cxn modelId="{4280491E-0051-4D29-9139-9D0BBD5F49CC}" type="presParOf" srcId="{A2593CC8-8117-48BB-B4BC-9048ABDCB88D}" destId="{DECB8FC6-EA25-4CEC-811E-EB14E07F5697}" srcOrd="6" destOrd="0" presId="urn:microsoft.com/office/officeart/2018/2/layout/IconVerticalSolidList"/>
    <dgm:cxn modelId="{0EA0335C-BC9B-469E-BE11-B31A761D9FEC}" type="presParOf" srcId="{DECB8FC6-EA25-4CEC-811E-EB14E07F5697}" destId="{617B969E-6560-4F6D-B828-99AD580DEB8E}" srcOrd="0" destOrd="0" presId="urn:microsoft.com/office/officeart/2018/2/layout/IconVerticalSolidList"/>
    <dgm:cxn modelId="{5DF774C5-32AA-4B4D-BD72-B7F5A1B35B52}" type="presParOf" srcId="{DECB8FC6-EA25-4CEC-811E-EB14E07F5697}" destId="{D377890A-ADC1-418A-8F4C-D62BE3FDE85A}" srcOrd="1" destOrd="0" presId="urn:microsoft.com/office/officeart/2018/2/layout/IconVerticalSolidList"/>
    <dgm:cxn modelId="{D7DDF35E-3862-4E6D-A148-22799D3364C2}" type="presParOf" srcId="{DECB8FC6-EA25-4CEC-811E-EB14E07F5697}" destId="{839BE7CB-0FBA-4858-B58D-524D4BAEB27B}" srcOrd="2" destOrd="0" presId="urn:microsoft.com/office/officeart/2018/2/layout/IconVerticalSolidList"/>
    <dgm:cxn modelId="{C6429E63-EA01-4454-A91B-AF9467320CDD}" type="presParOf" srcId="{DECB8FC6-EA25-4CEC-811E-EB14E07F5697}" destId="{2731D64B-2F9D-46AE-8C9C-08B09818FD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D2007D-CE9B-427F-9A4C-CE4CA7B0BD39}"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1CA9F37A-1EF1-41ED-A503-B5FDD5EFA940}">
      <dgm:prSet/>
      <dgm:spPr/>
      <dgm:t>
        <a:bodyPr/>
        <a:lstStyle/>
        <a:p>
          <a:pPr>
            <a:lnSpc>
              <a:spcPct val="100000"/>
            </a:lnSpc>
          </a:pPr>
          <a:r>
            <a:rPr lang="en-US" b="1"/>
            <a:t>Scale high-performing campaigns</a:t>
          </a:r>
          <a:r>
            <a:rPr lang="en-US"/>
            <a:t>: Dog (Q1 &amp; Q2), Cat (Q1)</a:t>
          </a:r>
        </a:p>
      </dgm:t>
    </dgm:pt>
    <dgm:pt modelId="{2E270611-D245-4D3A-9D98-6CA545DC46F2}" type="parTrans" cxnId="{6A0647B3-A73F-4C3B-B91C-0A3AE5A94758}">
      <dgm:prSet/>
      <dgm:spPr/>
      <dgm:t>
        <a:bodyPr/>
        <a:lstStyle/>
        <a:p>
          <a:endParaRPr lang="en-US"/>
        </a:p>
      </dgm:t>
    </dgm:pt>
    <dgm:pt modelId="{313B2A31-F00B-469C-B4FE-200CA206E526}" type="sibTrans" cxnId="{6A0647B3-A73F-4C3B-B91C-0A3AE5A94758}">
      <dgm:prSet/>
      <dgm:spPr/>
      <dgm:t>
        <a:bodyPr/>
        <a:lstStyle/>
        <a:p>
          <a:pPr>
            <a:lnSpc>
              <a:spcPct val="100000"/>
            </a:lnSpc>
          </a:pPr>
          <a:endParaRPr lang="en-US"/>
        </a:p>
      </dgm:t>
    </dgm:pt>
    <dgm:pt modelId="{B023C103-FFBD-492D-9416-540C4919A105}">
      <dgm:prSet/>
      <dgm:spPr/>
      <dgm:t>
        <a:bodyPr/>
        <a:lstStyle/>
        <a:p>
          <a:pPr>
            <a:lnSpc>
              <a:spcPct val="100000"/>
            </a:lnSpc>
          </a:pPr>
          <a:r>
            <a:rPr lang="en-US" b="1"/>
            <a:t>Optimize or reduce spending</a:t>
          </a:r>
          <a:r>
            <a:rPr lang="en-US"/>
            <a:t>: Reptile (Q1 &amp; Q2), Fish (Q1)</a:t>
          </a:r>
        </a:p>
      </dgm:t>
    </dgm:pt>
    <dgm:pt modelId="{6517A7BA-6140-42C1-9553-3A8E3DFE7272}" type="parTrans" cxnId="{BBD93904-D98F-44DD-8DCF-0B5B6C8442E4}">
      <dgm:prSet/>
      <dgm:spPr/>
      <dgm:t>
        <a:bodyPr/>
        <a:lstStyle/>
        <a:p>
          <a:endParaRPr lang="en-US"/>
        </a:p>
      </dgm:t>
    </dgm:pt>
    <dgm:pt modelId="{5B0D25DF-D554-46D2-8EBA-615A4C3CBC4C}" type="sibTrans" cxnId="{BBD93904-D98F-44DD-8DCF-0B5B6C8442E4}">
      <dgm:prSet/>
      <dgm:spPr/>
      <dgm:t>
        <a:bodyPr/>
        <a:lstStyle/>
        <a:p>
          <a:pPr>
            <a:lnSpc>
              <a:spcPct val="100000"/>
            </a:lnSpc>
          </a:pPr>
          <a:endParaRPr lang="en-US"/>
        </a:p>
      </dgm:t>
    </dgm:pt>
    <dgm:pt modelId="{E692154C-3A5F-444B-9D65-ADC3BADEB878}">
      <dgm:prSet/>
      <dgm:spPr/>
      <dgm:t>
        <a:bodyPr/>
        <a:lstStyle/>
        <a:p>
          <a:pPr>
            <a:lnSpc>
              <a:spcPct val="100000"/>
            </a:lnSpc>
          </a:pPr>
          <a:r>
            <a:rPr lang="en-US" b="1"/>
            <a:t>Refine audience targeting &amp; engagement</a:t>
          </a:r>
          <a:r>
            <a:rPr lang="en-US"/>
            <a:t> for underperforming campaigns</a:t>
          </a:r>
        </a:p>
      </dgm:t>
    </dgm:pt>
    <dgm:pt modelId="{058945B8-643B-429F-ADF8-A3522216A314}" type="parTrans" cxnId="{6EBAF6EA-610E-4A9B-A6BB-11827FCD4019}">
      <dgm:prSet/>
      <dgm:spPr/>
      <dgm:t>
        <a:bodyPr/>
        <a:lstStyle/>
        <a:p>
          <a:endParaRPr lang="en-US"/>
        </a:p>
      </dgm:t>
    </dgm:pt>
    <dgm:pt modelId="{08A98F80-5EC7-4732-9F0B-9D1BAA2C1E6C}" type="sibTrans" cxnId="{6EBAF6EA-610E-4A9B-A6BB-11827FCD4019}">
      <dgm:prSet/>
      <dgm:spPr/>
      <dgm:t>
        <a:bodyPr/>
        <a:lstStyle/>
        <a:p>
          <a:pPr>
            <a:lnSpc>
              <a:spcPct val="100000"/>
            </a:lnSpc>
          </a:pPr>
          <a:endParaRPr lang="en-US"/>
        </a:p>
      </dgm:t>
    </dgm:pt>
    <dgm:pt modelId="{ACF4C151-4DAA-48C0-A8E8-AA4816C54604}">
      <dgm:prSet/>
      <dgm:spPr/>
      <dgm:t>
        <a:bodyPr/>
        <a:lstStyle/>
        <a:p>
          <a:pPr>
            <a:lnSpc>
              <a:spcPct val="100000"/>
            </a:lnSpc>
          </a:pPr>
          <a:r>
            <a:rPr lang="en-US" b="1"/>
            <a:t>Focus on ROI</a:t>
          </a:r>
          <a:r>
            <a:rPr lang="en-US"/>
            <a:t>: Invest in campaigns that balance CTR, CPC, and conversion rates</a:t>
          </a:r>
        </a:p>
      </dgm:t>
    </dgm:pt>
    <dgm:pt modelId="{541F74E7-1A66-4E60-9354-90BC57DD33B7}" type="parTrans" cxnId="{2D856252-9BBD-4036-9624-FC653034D2CA}">
      <dgm:prSet/>
      <dgm:spPr/>
      <dgm:t>
        <a:bodyPr/>
        <a:lstStyle/>
        <a:p>
          <a:endParaRPr lang="en-US"/>
        </a:p>
      </dgm:t>
    </dgm:pt>
    <dgm:pt modelId="{2FB4AE7F-6D2A-4FB2-833C-A7A107387B0C}" type="sibTrans" cxnId="{2D856252-9BBD-4036-9624-FC653034D2CA}">
      <dgm:prSet/>
      <dgm:spPr/>
      <dgm:t>
        <a:bodyPr/>
        <a:lstStyle/>
        <a:p>
          <a:endParaRPr lang="en-US"/>
        </a:p>
      </dgm:t>
    </dgm:pt>
    <dgm:pt modelId="{A1B4250E-6048-4348-B95D-40AD113D4E38}" type="pres">
      <dgm:prSet presAssocID="{DED2007D-CE9B-427F-9A4C-CE4CA7B0BD39}" presName="root" presStyleCnt="0">
        <dgm:presLayoutVars>
          <dgm:dir/>
          <dgm:resizeHandles val="exact"/>
        </dgm:presLayoutVars>
      </dgm:prSet>
      <dgm:spPr/>
    </dgm:pt>
    <dgm:pt modelId="{4973707A-EC2A-40F6-98E0-6A261F320140}" type="pres">
      <dgm:prSet presAssocID="{1CA9F37A-1EF1-41ED-A503-B5FDD5EFA940}" presName="compNode" presStyleCnt="0"/>
      <dgm:spPr/>
    </dgm:pt>
    <dgm:pt modelId="{F9AA4E6F-E168-409F-A769-B6DFFBB68C5A}" type="pres">
      <dgm:prSet presAssocID="{1CA9F37A-1EF1-41ED-A503-B5FDD5EFA940}" presName="bgRect" presStyleLbl="bgShp" presStyleIdx="0" presStyleCnt="4"/>
      <dgm:spPr/>
    </dgm:pt>
    <dgm:pt modelId="{41391CC8-D73B-4D30-A808-80F6F1515C48}" type="pres">
      <dgm:prSet presAssocID="{1CA9F37A-1EF1-41ED-A503-B5FDD5EFA9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t"/>
        </a:ext>
      </dgm:extLst>
    </dgm:pt>
    <dgm:pt modelId="{3DEF40E2-047A-4619-98E9-6478E05668B8}" type="pres">
      <dgm:prSet presAssocID="{1CA9F37A-1EF1-41ED-A503-B5FDD5EFA940}" presName="spaceRect" presStyleCnt="0"/>
      <dgm:spPr/>
    </dgm:pt>
    <dgm:pt modelId="{8ADF63BA-506F-4B30-8B48-6757E0C1A15F}" type="pres">
      <dgm:prSet presAssocID="{1CA9F37A-1EF1-41ED-A503-B5FDD5EFA940}" presName="parTx" presStyleLbl="revTx" presStyleIdx="0" presStyleCnt="4">
        <dgm:presLayoutVars>
          <dgm:chMax val="0"/>
          <dgm:chPref val="0"/>
        </dgm:presLayoutVars>
      </dgm:prSet>
      <dgm:spPr/>
    </dgm:pt>
    <dgm:pt modelId="{2BD8735D-63B6-4FEE-8775-0187C9329702}" type="pres">
      <dgm:prSet presAssocID="{313B2A31-F00B-469C-B4FE-200CA206E526}" presName="sibTrans" presStyleCnt="0"/>
      <dgm:spPr/>
    </dgm:pt>
    <dgm:pt modelId="{1DF68F1F-CD12-4F73-9DBA-265794C5D9E1}" type="pres">
      <dgm:prSet presAssocID="{B023C103-FFBD-492D-9416-540C4919A105}" presName="compNode" presStyleCnt="0"/>
      <dgm:spPr/>
    </dgm:pt>
    <dgm:pt modelId="{D09DDC9A-DD70-4DA8-B2AE-6D9943C88A19}" type="pres">
      <dgm:prSet presAssocID="{B023C103-FFBD-492D-9416-540C4919A105}" presName="bgRect" presStyleLbl="bgShp" presStyleIdx="1" presStyleCnt="4"/>
      <dgm:spPr/>
    </dgm:pt>
    <dgm:pt modelId="{7766565B-6EA9-4F11-982B-49B0419FE201}" type="pres">
      <dgm:prSet presAssocID="{B023C103-FFBD-492D-9416-540C4919A1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shbowl"/>
        </a:ext>
      </dgm:extLst>
    </dgm:pt>
    <dgm:pt modelId="{3700ADC4-EBA7-4A23-B266-F1FCC7443E3C}" type="pres">
      <dgm:prSet presAssocID="{B023C103-FFBD-492D-9416-540C4919A105}" presName="spaceRect" presStyleCnt="0"/>
      <dgm:spPr/>
    </dgm:pt>
    <dgm:pt modelId="{1CEF5ED3-4BCB-4F15-94F7-765386DA3C81}" type="pres">
      <dgm:prSet presAssocID="{B023C103-FFBD-492D-9416-540C4919A105}" presName="parTx" presStyleLbl="revTx" presStyleIdx="1" presStyleCnt="4">
        <dgm:presLayoutVars>
          <dgm:chMax val="0"/>
          <dgm:chPref val="0"/>
        </dgm:presLayoutVars>
      </dgm:prSet>
      <dgm:spPr/>
    </dgm:pt>
    <dgm:pt modelId="{301B0F9D-640A-471E-9720-DE618CD8038C}" type="pres">
      <dgm:prSet presAssocID="{5B0D25DF-D554-46D2-8EBA-615A4C3CBC4C}" presName="sibTrans" presStyleCnt="0"/>
      <dgm:spPr/>
    </dgm:pt>
    <dgm:pt modelId="{CECBBE13-C779-4303-9DBD-DDB4D3C1EFCC}" type="pres">
      <dgm:prSet presAssocID="{E692154C-3A5F-444B-9D65-ADC3BADEB878}" presName="compNode" presStyleCnt="0"/>
      <dgm:spPr/>
    </dgm:pt>
    <dgm:pt modelId="{AE8DB077-1790-43F5-BA9A-18687594E689}" type="pres">
      <dgm:prSet presAssocID="{E692154C-3A5F-444B-9D65-ADC3BADEB878}" presName="bgRect" presStyleLbl="bgShp" presStyleIdx="2" presStyleCnt="4"/>
      <dgm:spPr/>
    </dgm:pt>
    <dgm:pt modelId="{E398CF11-C3A6-4672-BA5D-C88B951059D5}" type="pres">
      <dgm:prSet presAssocID="{E692154C-3A5F-444B-9D65-ADC3BADEB8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er"/>
        </a:ext>
      </dgm:extLst>
    </dgm:pt>
    <dgm:pt modelId="{B92D8EA9-4370-4EB2-B083-41B4958FB954}" type="pres">
      <dgm:prSet presAssocID="{E692154C-3A5F-444B-9D65-ADC3BADEB878}" presName="spaceRect" presStyleCnt="0"/>
      <dgm:spPr/>
    </dgm:pt>
    <dgm:pt modelId="{8890E21F-A79F-480E-9509-70783D453DA8}" type="pres">
      <dgm:prSet presAssocID="{E692154C-3A5F-444B-9D65-ADC3BADEB878}" presName="parTx" presStyleLbl="revTx" presStyleIdx="2" presStyleCnt="4">
        <dgm:presLayoutVars>
          <dgm:chMax val="0"/>
          <dgm:chPref val="0"/>
        </dgm:presLayoutVars>
      </dgm:prSet>
      <dgm:spPr/>
    </dgm:pt>
    <dgm:pt modelId="{2751BB72-1B61-4A32-86F7-F2822996BEDF}" type="pres">
      <dgm:prSet presAssocID="{08A98F80-5EC7-4732-9F0B-9D1BAA2C1E6C}" presName="sibTrans" presStyleCnt="0"/>
      <dgm:spPr/>
    </dgm:pt>
    <dgm:pt modelId="{C8EFC250-9C16-44D4-BF52-1DF27BDBB753}" type="pres">
      <dgm:prSet presAssocID="{ACF4C151-4DAA-48C0-A8E8-AA4816C54604}" presName="compNode" presStyleCnt="0"/>
      <dgm:spPr/>
    </dgm:pt>
    <dgm:pt modelId="{95386EA3-0946-4574-97DC-29E9F7028AD1}" type="pres">
      <dgm:prSet presAssocID="{ACF4C151-4DAA-48C0-A8E8-AA4816C54604}" presName="bgRect" presStyleLbl="bgShp" presStyleIdx="3" presStyleCnt="4"/>
      <dgm:spPr/>
    </dgm:pt>
    <dgm:pt modelId="{EA4B5C45-7B2A-4958-9ADF-93D5B73EA2AF}" type="pres">
      <dgm:prSet presAssocID="{ACF4C151-4DAA-48C0-A8E8-AA4816C5460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hopping cart"/>
        </a:ext>
      </dgm:extLst>
    </dgm:pt>
    <dgm:pt modelId="{15C94955-F612-4D7E-AADA-4438BC3F2258}" type="pres">
      <dgm:prSet presAssocID="{ACF4C151-4DAA-48C0-A8E8-AA4816C54604}" presName="spaceRect" presStyleCnt="0"/>
      <dgm:spPr/>
    </dgm:pt>
    <dgm:pt modelId="{BE2EEE34-AE18-4F12-8085-06979BE5ACDF}" type="pres">
      <dgm:prSet presAssocID="{ACF4C151-4DAA-48C0-A8E8-AA4816C54604}" presName="parTx" presStyleLbl="revTx" presStyleIdx="3" presStyleCnt="4">
        <dgm:presLayoutVars>
          <dgm:chMax val="0"/>
          <dgm:chPref val="0"/>
        </dgm:presLayoutVars>
      </dgm:prSet>
      <dgm:spPr/>
    </dgm:pt>
  </dgm:ptLst>
  <dgm:cxnLst>
    <dgm:cxn modelId="{BBD93904-D98F-44DD-8DCF-0B5B6C8442E4}" srcId="{DED2007D-CE9B-427F-9A4C-CE4CA7B0BD39}" destId="{B023C103-FFBD-492D-9416-540C4919A105}" srcOrd="1" destOrd="0" parTransId="{6517A7BA-6140-42C1-9553-3A8E3DFE7272}" sibTransId="{5B0D25DF-D554-46D2-8EBA-615A4C3CBC4C}"/>
    <dgm:cxn modelId="{BB7C6738-08B7-44B2-BF32-A2A3514F3EFA}" type="presOf" srcId="{B023C103-FFBD-492D-9416-540C4919A105}" destId="{1CEF5ED3-4BCB-4F15-94F7-765386DA3C81}" srcOrd="0" destOrd="0" presId="urn:microsoft.com/office/officeart/2018/2/layout/IconVerticalSolidList"/>
    <dgm:cxn modelId="{2D856252-9BBD-4036-9624-FC653034D2CA}" srcId="{DED2007D-CE9B-427F-9A4C-CE4CA7B0BD39}" destId="{ACF4C151-4DAA-48C0-A8E8-AA4816C54604}" srcOrd="3" destOrd="0" parTransId="{541F74E7-1A66-4E60-9354-90BC57DD33B7}" sibTransId="{2FB4AE7F-6D2A-4FB2-833C-A7A107387B0C}"/>
    <dgm:cxn modelId="{141E737D-1701-4A80-98BC-40FA2E0D168B}" type="presOf" srcId="{1CA9F37A-1EF1-41ED-A503-B5FDD5EFA940}" destId="{8ADF63BA-506F-4B30-8B48-6757E0C1A15F}" srcOrd="0" destOrd="0" presId="urn:microsoft.com/office/officeart/2018/2/layout/IconVerticalSolidList"/>
    <dgm:cxn modelId="{B46CB3A7-2C55-49BB-B67B-C40CDA6B6037}" type="presOf" srcId="{E692154C-3A5F-444B-9D65-ADC3BADEB878}" destId="{8890E21F-A79F-480E-9509-70783D453DA8}" srcOrd="0" destOrd="0" presId="urn:microsoft.com/office/officeart/2018/2/layout/IconVerticalSolidList"/>
    <dgm:cxn modelId="{A9A588B1-913E-401E-A625-E462AD514556}" type="presOf" srcId="{DED2007D-CE9B-427F-9A4C-CE4CA7B0BD39}" destId="{A1B4250E-6048-4348-B95D-40AD113D4E38}" srcOrd="0" destOrd="0" presId="urn:microsoft.com/office/officeart/2018/2/layout/IconVerticalSolidList"/>
    <dgm:cxn modelId="{6A0647B3-A73F-4C3B-B91C-0A3AE5A94758}" srcId="{DED2007D-CE9B-427F-9A4C-CE4CA7B0BD39}" destId="{1CA9F37A-1EF1-41ED-A503-B5FDD5EFA940}" srcOrd="0" destOrd="0" parTransId="{2E270611-D245-4D3A-9D98-6CA545DC46F2}" sibTransId="{313B2A31-F00B-469C-B4FE-200CA206E526}"/>
    <dgm:cxn modelId="{6EBAF6EA-610E-4A9B-A6BB-11827FCD4019}" srcId="{DED2007D-CE9B-427F-9A4C-CE4CA7B0BD39}" destId="{E692154C-3A5F-444B-9D65-ADC3BADEB878}" srcOrd="2" destOrd="0" parTransId="{058945B8-643B-429F-ADF8-A3522216A314}" sibTransId="{08A98F80-5EC7-4732-9F0B-9D1BAA2C1E6C}"/>
    <dgm:cxn modelId="{A91670FA-CE7B-4F6C-8E8D-887C3324D163}" type="presOf" srcId="{ACF4C151-4DAA-48C0-A8E8-AA4816C54604}" destId="{BE2EEE34-AE18-4F12-8085-06979BE5ACDF}" srcOrd="0" destOrd="0" presId="urn:microsoft.com/office/officeart/2018/2/layout/IconVerticalSolidList"/>
    <dgm:cxn modelId="{1571B7EE-835A-44FF-8A1E-A3823E1F3BA9}" type="presParOf" srcId="{A1B4250E-6048-4348-B95D-40AD113D4E38}" destId="{4973707A-EC2A-40F6-98E0-6A261F320140}" srcOrd="0" destOrd="0" presId="urn:microsoft.com/office/officeart/2018/2/layout/IconVerticalSolidList"/>
    <dgm:cxn modelId="{BF1A3346-6E7D-4F2C-8375-D226DBA34C06}" type="presParOf" srcId="{4973707A-EC2A-40F6-98E0-6A261F320140}" destId="{F9AA4E6F-E168-409F-A769-B6DFFBB68C5A}" srcOrd="0" destOrd="0" presId="urn:microsoft.com/office/officeart/2018/2/layout/IconVerticalSolidList"/>
    <dgm:cxn modelId="{460C8595-F5AC-448A-A342-46F975F618A3}" type="presParOf" srcId="{4973707A-EC2A-40F6-98E0-6A261F320140}" destId="{41391CC8-D73B-4D30-A808-80F6F1515C48}" srcOrd="1" destOrd="0" presId="urn:microsoft.com/office/officeart/2018/2/layout/IconVerticalSolidList"/>
    <dgm:cxn modelId="{BC0C12EC-456B-4CFD-B655-852FDA983137}" type="presParOf" srcId="{4973707A-EC2A-40F6-98E0-6A261F320140}" destId="{3DEF40E2-047A-4619-98E9-6478E05668B8}" srcOrd="2" destOrd="0" presId="urn:microsoft.com/office/officeart/2018/2/layout/IconVerticalSolidList"/>
    <dgm:cxn modelId="{90DD2739-81EA-4153-9F9D-83820F97EEE5}" type="presParOf" srcId="{4973707A-EC2A-40F6-98E0-6A261F320140}" destId="{8ADF63BA-506F-4B30-8B48-6757E0C1A15F}" srcOrd="3" destOrd="0" presId="urn:microsoft.com/office/officeart/2018/2/layout/IconVerticalSolidList"/>
    <dgm:cxn modelId="{BB903225-AE38-45A7-A6F0-F9A7D68872E3}" type="presParOf" srcId="{A1B4250E-6048-4348-B95D-40AD113D4E38}" destId="{2BD8735D-63B6-4FEE-8775-0187C9329702}" srcOrd="1" destOrd="0" presId="urn:microsoft.com/office/officeart/2018/2/layout/IconVerticalSolidList"/>
    <dgm:cxn modelId="{783C59CF-9352-4FBB-A257-5253EB21A44B}" type="presParOf" srcId="{A1B4250E-6048-4348-B95D-40AD113D4E38}" destId="{1DF68F1F-CD12-4F73-9DBA-265794C5D9E1}" srcOrd="2" destOrd="0" presId="urn:microsoft.com/office/officeart/2018/2/layout/IconVerticalSolidList"/>
    <dgm:cxn modelId="{0152A001-E020-4DF7-AB4F-B1DD6BA843B9}" type="presParOf" srcId="{1DF68F1F-CD12-4F73-9DBA-265794C5D9E1}" destId="{D09DDC9A-DD70-4DA8-B2AE-6D9943C88A19}" srcOrd="0" destOrd="0" presId="urn:microsoft.com/office/officeart/2018/2/layout/IconVerticalSolidList"/>
    <dgm:cxn modelId="{EDD0AA02-33E0-48F6-8498-0C29691136F9}" type="presParOf" srcId="{1DF68F1F-CD12-4F73-9DBA-265794C5D9E1}" destId="{7766565B-6EA9-4F11-982B-49B0419FE201}" srcOrd="1" destOrd="0" presId="urn:microsoft.com/office/officeart/2018/2/layout/IconVerticalSolidList"/>
    <dgm:cxn modelId="{1FBA74AE-92EC-4FE7-92DF-153ED6CF0387}" type="presParOf" srcId="{1DF68F1F-CD12-4F73-9DBA-265794C5D9E1}" destId="{3700ADC4-EBA7-4A23-B266-F1FCC7443E3C}" srcOrd="2" destOrd="0" presId="urn:microsoft.com/office/officeart/2018/2/layout/IconVerticalSolidList"/>
    <dgm:cxn modelId="{5DB17460-6991-4EF5-9ADD-77A28F0875F6}" type="presParOf" srcId="{1DF68F1F-CD12-4F73-9DBA-265794C5D9E1}" destId="{1CEF5ED3-4BCB-4F15-94F7-765386DA3C81}" srcOrd="3" destOrd="0" presId="urn:microsoft.com/office/officeart/2018/2/layout/IconVerticalSolidList"/>
    <dgm:cxn modelId="{E2A365C6-7AB1-44A6-86F4-53C40CB41969}" type="presParOf" srcId="{A1B4250E-6048-4348-B95D-40AD113D4E38}" destId="{301B0F9D-640A-471E-9720-DE618CD8038C}" srcOrd="3" destOrd="0" presId="urn:microsoft.com/office/officeart/2018/2/layout/IconVerticalSolidList"/>
    <dgm:cxn modelId="{B3B0D1E4-8460-486F-8A4A-A1E3F5EC3574}" type="presParOf" srcId="{A1B4250E-6048-4348-B95D-40AD113D4E38}" destId="{CECBBE13-C779-4303-9DBD-DDB4D3C1EFCC}" srcOrd="4" destOrd="0" presId="urn:microsoft.com/office/officeart/2018/2/layout/IconVerticalSolidList"/>
    <dgm:cxn modelId="{29DB6A1B-9D93-450C-A97D-6AE6D93DD5DD}" type="presParOf" srcId="{CECBBE13-C779-4303-9DBD-DDB4D3C1EFCC}" destId="{AE8DB077-1790-43F5-BA9A-18687594E689}" srcOrd="0" destOrd="0" presId="urn:microsoft.com/office/officeart/2018/2/layout/IconVerticalSolidList"/>
    <dgm:cxn modelId="{9F7F7FC1-019B-4029-8E7F-FFE0381A709E}" type="presParOf" srcId="{CECBBE13-C779-4303-9DBD-DDB4D3C1EFCC}" destId="{E398CF11-C3A6-4672-BA5D-C88B951059D5}" srcOrd="1" destOrd="0" presId="urn:microsoft.com/office/officeart/2018/2/layout/IconVerticalSolidList"/>
    <dgm:cxn modelId="{83A9C1DB-E873-4260-9D64-A48D0E2E304D}" type="presParOf" srcId="{CECBBE13-C779-4303-9DBD-DDB4D3C1EFCC}" destId="{B92D8EA9-4370-4EB2-B083-41B4958FB954}" srcOrd="2" destOrd="0" presId="urn:microsoft.com/office/officeart/2018/2/layout/IconVerticalSolidList"/>
    <dgm:cxn modelId="{F7CD3838-42B9-4616-86F4-3B39AF3B7022}" type="presParOf" srcId="{CECBBE13-C779-4303-9DBD-DDB4D3C1EFCC}" destId="{8890E21F-A79F-480E-9509-70783D453DA8}" srcOrd="3" destOrd="0" presId="urn:microsoft.com/office/officeart/2018/2/layout/IconVerticalSolidList"/>
    <dgm:cxn modelId="{80707ECB-B739-40E1-9ED2-B7FA85254F57}" type="presParOf" srcId="{A1B4250E-6048-4348-B95D-40AD113D4E38}" destId="{2751BB72-1B61-4A32-86F7-F2822996BEDF}" srcOrd="5" destOrd="0" presId="urn:microsoft.com/office/officeart/2018/2/layout/IconVerticalSolidList"/>
    <dgm:cxn modelId="{2291F9D4-36BD-4086-B0A2-B11D6F6EAA10}" type="presParOf" srcId="{A1B4250E-6048-4348-B95D-40AD113D4E38}" destId="{C8EFC250-9C16-44D4-BF52-1DF27BDBB753}" srcOrd="6" destOrd="0" presId="urn:microsoft.com/office/officeart/2018/2/layout/IconVerticalSolidList"/>
    <dgm:cxn modelId="{C8201FED-7ECF-4084-B711-724C7A5A9FB1}" type="presParOf" srcId="{C8EFC250-9C16-44D4-BF52-1DF27BDBB753}" destId="{95386EA3-0946-4574-97DC-29E9F7028AD1}" srcOrd="0" destOrd="0" presId="urn:microsoft.com/office/officeart/2018/2/layout/IconVerticalSolidList"/>
    <dgm:cxn modelId="{0FFEA37E-DF16-447D-B45F-380B5D7E1AF2}" type="presParOf" srcId="{C8EFC250-9C16-44D4-BF52-1DF27BDBB753}" destId="{EA4B5C45-7B2A-4958-9ADF-93D5B73EA2AF}" srcOrd="1" destOrd="0" presId="urn:microsoft.com/office/officeart/2018/2/layout/IconVerticalSolidList"/>
    <dgm:cxn modelId="{55079EEB-9D1D-4BF7-8CE8-7D838A1FE97A}" type="presParOf" srcId="{C8EFC250-9C16-44D4-BF52-1DF27BDBB753}" destId="{15C94955-F612-4D7E-AADA-4438BC3F2258}" srcOrd="2" destOrd="0" presId="urn:microsoft.com/office/officeart/2018/2/layout/IconVerticalSolidList"/>
    <dgm:cxn modelId="{21BCF2B3-59F4-44E1-85EA-BE5D42C8DD56}" type="presParOf" srcId="{C8EFC250-9C16-44D4-BF52-1DF27BDBB753}" destId="{BE2EEE34-AE18-4F12-8085-06979BE5ACD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5C5F6-FA8E-4BDC-A779-4223D9ABDB57}">
      <dsp:nvSpPr>
        <dsp:cNvPr id="0" name=""/>
        <dsp:cNvSpPr/>
      </dsp:nvSpPr>
      <dsp:spPr>
        <a:xfrm>
          <a:off x="0" y="1786"/>
          <a:ext cx="3800856" cy="90524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991438-45EE-4652-AFE5-FDD5DE85ABC7}">
      <dsp:nvSpPr>
        <dsp:cNvPr id="0" name=""/>
        <dsp:cNvSpPr/>
      </dsp:nvSpPr>
      <dsp:spPr>
        <a:xfrm>
          <a:off x="273835" y="205465"/>
          <a:ext cx="497882" cy="49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9B19C-5981-461D-83A9-034B1C21EC15}">
      <dsp:nvSpPr>
        <dsp:cNvPr id="0" name=""/>
        <dsp:cNvSpPr/>
      </dsp:nvSpPr>
      <dsp:spPr>
        <a:xfrm>
          <a:off x="1045552" y="1786"/>
          <a:ext cx="2755303"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22300">
            <a:lnSpc>
              <a:spcPct val="100000"/>
            </a:lnSpc>
            <a:spcBef>
              <a:spcPct val="0"/>
            </a:spcBef>
            <a:spcAft>
              <a:spcPct val="35000"/>
            </a:spcAft>
            <a:buNone/>
          </a:pPr>
          <a:r>
            <a:rPr lang="en-US" sz="1400" b="1" kern="1200"/>
            <a:t>Reptile Campaign</a:t>
          </a:r>
          <a:r>
            <a:rPr lang="en-US" sz="1400" kern="1200"/>
            <a:t> Impact:</a:t>
          </a:r>
        </a:p>
      </dsp:txBody>
      <dsp:txXfrm>
        <a:off x="1045552" y="1786"/>
        <a:ext cx="2755303" cy="905240"/>
      </dsp:txXfrm>
    </dsp:sp>
    <dsp:sp modelId="{D5DCC1E7-5E25-4CC8-A0FC-F6F7DF5949FF}">
      <dsp:nvSpPr>
        <dsp:cNvPr id="0" name=""/>
        <dsp:cNvSpPr/>
      </dsp:nvSpPr>
      <dsp:spPr>
        <a:xfrm>
          <a:off x="0" y="1133336"/>
          <a:ext cx="3800856" cy="90524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7FE4A-E7E9-4520-86E1-A5E9B39312E0}">
      <dsp:nvSpPr>
        <dsp:cNvPr id="0" name=""/>
        <dsp:cNvSpPr/>
      </dsp:nvSpPr>
      <dsp:spPr>
        <a:xfrm>
          <a:off x="273835" y="1337015"/>
          <a:ext cx="497882" cy="49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6E36F-EC0C-4991-8FD6-C9846841567D}">
      <dsp:nvSpPr>
        <dsp:cNvPr id="0" name=""/>
        <dsp:cNvSpPr/>
      </dsp:nvSpPr>
      <dsp:spPr>
        <a:xfrm>
          <a:off x="1045552" y="1133336"/>
          <a:ext cx="2755303"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22300">
            <a:lnSpc>
              <a:spcPct val="100000"/>
            </a:lnSpc>
            <a:spcBef>
              <a:spcPct val="0"/>
            </a:spcBef>
            <a:spcAft>
              <a:spcPct val="35000"/>
            </a:spcAft>
            <a:buNone/>
          </a:pPr>
          <a:r>
            <a:rPr lang="en-US" sz="1400" b="1" kern="1200"/>
            <a:t>Top-of-funnel traffic</a:t>
          </a:r>
          <a:r>
            <a:rPr lang="en-US" sz="1400" kern="1200"/>
            <a:t>: Strong, but conversion is weak.</a:t>
          </a:r>
        </a:p>
      </dsp:txBody>
      <dsp:txXfrm>
        <a:off x="1045552" y="1133336"/>
        <a:ext cx="2755303" cy="905240"/>
      </dsp:txXfrm>
    </dsp:sp>
    <dsp:sp modelId="{64B50645-9470-42C8-81A3-909AAE497B79}">
      <dsp:nvSpPr>
        <dsp:cNvPr id="0" name=""/>
        <dsp:cNvSpPr/>
      </dsp:nvSpPr>
      <dsp:spPr>
        <a:xfrm>
          <a:off x="0" y="2264887"/>
          <a:ext cx="3800856" cy="90524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CED20-32FA-4D82-B394-05548CA94852}">
      <dsp:nvSpPr>
        <dsp:cNvPr id="0" name=""/>
        <dsp:cNvSpPr/>
      </dsp:nvSpPr>
      <dsp:spPr>
        <a:xfrm>
          <a:off x="273835" y="2468566"/>
          <a:ext cx="497882" cy="49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F8034F-4E0E-40BD-B78D-774975A429BC}">
      <dsp:nvSpPr>
        <dsp:cNvPr id="0" name=""/>
        <dsp:cNvSpPr/>
      </dsp:nvSpPr>
      <dsp:spPr>
        <a:xfrm>
          <a:off x="1045552" y="2264887"/>
          <a:ext cx="2755303"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22300">
            <a:lnSpc>
              <a:spcPct val="100000"/>
            </a:lnSpc>
            <a:spcBef>
              <a:spcPct val="0"/>
            </a:spcBef>
            <a:spcAft>
              <a:spcPct val="35000"/>
            </a:spcAft>
            <a:buNone/>
          </a:pPr>
          <a:r>
            <a:rPr lang="en-US" sz="1400" b="1" kern="1200"/>
            <a:t>Long-term value potential</a:t>
          </a:r>
          <a:r>
            <a:rPr lang="en-US" sz="1400" kern="1200"/>
            <a:t>: Low unless optimized.</a:t>
          </a:r>
        </a:p>
      </dsp:txBody>
      <dsp:txXfrm>
        <a:off x="1045552" y="2264887"/>
        <a:ext cx="2755303" cy="905240"/>
      </dsp:txXfrm>
    </dsp:sp>
    <dsp:sp modelId="{617B969E-6560-4F6D-B828-99AD580DEB8E}">
      <dsp:nvSpPr>
        <dsp:cNvPr id="0" name=""/>
        <dsp:cNvSpPr/>
      </dsp:nvSpPr>
      <dsp:spPr>
        <a:xfrm>
          <a:off x="0" y="3396437"/>
          <a:ext cx="3800856" cy="90524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7890A-ADC1-418A-8F4C-D62BE3FDE85A}">
      <dsp:nvSpPr>
        <dsp:cNvPr id="0" name=""/>
        <dsp:cNvSpPr/>
      </dsp:nvSpPr>
      <dsp:spPr>
        <a:xfrm>
          <a:off x="273835" y="3600116"/>
          <a:ext cx="497882" cy="49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31D64B-2F9D-46AE-8C9C-08B09818FD31}">
      <dsp:nvSpPr>
        <dsp:cNvPr id="0" name=""/>
        <dsp:cNvSpPr/>
      </dsp:nvSpPr>
      <dsp:spPr>
        <a:xfrm>
          <a:off x="1045552" y="3396437"/>
          <a:ext cx="2755303" cy="905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05" tIns="95805" rIns="95805" bIns="95805" numCol="1" spcCol="1270" anchor="ctr" anchorCtr="0">
          <a:noAutofit/>
        </a:bodyPr>
        <a:lstStyle/>
        <a:p>
          <a:pPr marL="0" lvl="0" indent="0" algn="l" defTabSz="622300">
            <a:lnSpc>
              <a:spcPct val="100000"/>
            </a:lnSpc>
            <a:spcBef>
              <a:spcPct val="0"/>
            </a:spcBef>
            <a:spcAft>
              <a:spcPct val="35000"/>
            </a:spcAft>
            <a:buNone/>
          </a:pPr>
          <a:r>
            <a:rPr lang="en-US" sz="1400" b="1" kern="1200"/>
            <a:t>Callout</a:t>
          </a:r>
          <a:r>
            <a:rPr lang="en-US" sz="1400" kern="1200"/>
            <a:t>: Reassess or redesign </a:t>
          </a:r>
          <a:r>
            <a:rPr lang="en-US" sz="1400" b="1" kern="1200"/>
            <a:t>Reptile campaign</a:t>
          </a:r>
          <a:r>
            <a:rPr lang="en-US" sz="1400" kern="1200"/>
            <a:t> to better engage users or reduce spend.</a:t>
          </a:r>
        </a:p>
      </dsp:txBody>
      <dsp:txXfrm>
        <a:off x="1045552" y="3396437"/>
        <a:ext cx="2755303" cy="905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A4E6F-E168-409F-A769-B6DFFBB68C5A}">
      <dsp:nvSpPr>
        <dsp:cNvPr id="0" name=""/>
        <dsp:cNvSpPr/>
      </dsp:nvSpPr>
      <dsp:spPr>
        <a:xfrm>
          <a:off x="0" y="1740"/>
          <a:ext cx="10927829"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91CC8-D73B-4D30-A808-80F6F1515C48}">
      <dsp:nvSpPr>
        <dsp:cNvPr id="0" name=""/>
        <dsp:cNvSpPr/>
      </dsp:nvSpPr>
      <dsp:spPr>
        <a:xfrm>
          <a:off x="266793" y="200181"/>
          <a:ext cx="485079" cy="485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DF63BA-506F-4B30-8B48-6757E0C1A15F}">
      <dsp:nvSpPr>
        <dsp:cNvPr id="0" name=""/>
        <dsp:cNvSpPr/>
      </dsp:nvSpPr>
      <dsp:spPr>
        <a:xfrm>
          <a:off x="1018667" y="1740"/>
          <a:ext cx="9909161"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l" defTabSz="977900">
            <a:lnSpc>
              <a:spcPct val="100000"/>
            </a:lnSpc>
            <a:spcBef>
              <a:spcPct val="0"/>
            </a:spcBef>
            <a:spcAft>
              <a:spcPct val="35000"/>
            </a:spcAft>
            <a:buNone/>
          </a:pPr>
          <a:r>
            <a:rPr lang="en-US" sz="2200" b="1" kern="1200"/>
            <a:t>Scale high-performing campaigns</a:t>
          </a:r>
          <a:r>
            <a:rPr lang="en-US" sz="2200" kern="1200"/>
            <a:t>: Dog (Q1 &amp; Q2), Cat (Q1)</a:t>
          </a:r>
        </a:p>
      </dsp:txBody>
      <dsp:txXfrm>
        <a:off x="1018667" y="1740"/>
        <a:ext cx="9909161" cy="881963"/>
      </dsp:txXfrm>
    </dsp:sp>
    <dsp:sp modelId="{D09DDC9A-DD70-4DA8-B2AE-6D9943C88A19}">
      <dsp:nvSpPr>
        <dsp:cNvPr id="0" name=""/>
        <dsp:cNvSpPr/>
      </dsp:nvSpPr>
      <dsp:spPr>
        <a:xfrm>
          <a:off x="0" y="1104194"/>
          <a:ext cx="10927829"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6565B-6EA9-4F11-982B-49B0419FE201}">
      <dsp:nvSpPr>
        <dsp:cNvPr id="0" name=""/>
        <dsp:cNvSpPr/>
      </dsp:nvSpPr>
      <dsp:spPr>
        <a:xfrm>
          <a:off x="266793" y="1302635"/>
          <a:ext cx="485079" cy="485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F5ED3-4BCB-4F15-94F7-765386DA3C81}">
      <dsp:nvSpPr>
        <dsp:cNvPr id="0" name=""/>
        <dsp:cNvSpPr/>
      </dsp:nvSpPr>
      <dsp:spPr>
        <a:xfrm>
          <a:off x="1018667" y="1104194"/>
          <a:ext cx="9909161"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l" defTabSz="977900">
            <a:lnSpc>
              <a:spcPct val="100000"/>
            </a:lnSpc>
            <a:spcBef>
              <a:spcPct val="0"/>
            </a:spcBef>
            <a:spcAft>
              <a:spcPct val="35000"/>
            </a:spcAft>
            <a:buNone/>
          </a:pPr>
          <a:r>
            <a:rPr lang="en-US" sz="2200" b="1" kern="1200"/>
            <a:t>Optimize or reduce spending</a:t>
          </a:r>
          <a:r>
            <a:rPr lang="en-US" sz="2200" kern="1200"/>
            <a:t>: Reptile (Q1 &amp; Q2), Fish (Q1)</a:t>
          </a:r>
        </a:p>
      </dsp:txBody>
      <dsp:txXfrm>
        <a:off x="1018667" y="1104194"/>
        <a:ext cx="9909161" cy="881963"/>
      </dsp:txXfrm>
    </dsp:sp>
    <dsp:sp modelId="{AE8DB077-1790-43F5-BA9A-18687594E689}">
      <dsp:nvSpPr>
        <dsp:cNvPr id="0" name=""/>
        <dsp:cNvSpPr/>
      </dsp:nvSpPr>
      <dsp:spPr>
        <a:xfrm>
          <a:off x="0" y="2206647"/>
          <a:ext cx="10927829"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8CF11-C3A6-4672-BA5D-C88B951059D5}">
      <dsp:nvSpPr>
        <dsp:cNvPr id="0" name=""/>
        <dsp:cNvSpPr/>
      </dsp:nvSpPr>
      <dsp:spPr>
        <a:xfrm>
          <a:off x="266793" y="2405089"/>
          <a:ext cx="485079" cy="4850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0E21F-A79F-480E-9509-70783D453DA8}">
      <dsp:nvSpPr>
        <dsp:cNvPr id="0" name=""/>
        <dsp:cNvSpPr/>
      </dsp:nvSpPr>
      <dsp:spPr>
        <a:xfrm>
          <a:off x="1018667" y="2206647"/>
          <a:ext cx="9909161"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l" defTabSz="977900">
            <a:lnSpc>
              <a:spcPct val="100000"/>
            </a:lnSpc>
            <a:spcBef>
              <a:spcPct val="0"/>
            </a:spcBef>
            <a:spcAft>
              <a:spcPct val="35000"/>
            </a:spcAft>
            <a:buNone/>
          </a:pPr>
          <a:r>
            <a:rPr lang="en-US" sz="2200" b="1" kern="1200"/>
            <a:t>Refine audience targeting &amp; engagement</a:t>
          </a:r>
          <a:r>
            <a:rPr lang="en-US" sz="2200" kern="1200"/>
            <a:t> for underperforming campaigns</a:t>
          </a:r>
        </a:p>
      </dsp:txBody>
      <dsp:txXfrm>
        <a:off x="1018667" y="2206647"/>
        <a:ext cx="9909161" cy="881963"/>
      </dsp:txXfrm>
    </dsp:sp>
    <dsp:sp modelId="{95386EA3-0946-4574-97DC-29E9F7028AD1}">
      <dsp:nvSpPr>
        <dsp:cNvPr id="0" name=""/>
        <dsp:cNvSpPr/>
      </dsp:nvSpPr>
      <dsp:spPr>
        <a:xfrm>
          <a:off x="0" y="3309101"/>
          <a:ext cx="10927829" cy="8819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4B5C45-7B2A-4958-9ADF-93D5B73EA2AF}">
      <dsp:nvSpPr>
        <dsp:cNvPr id="0" name=""/>
        <dsp:cNvSpPr/>
      </dsp:nvSpPr>
      <dsp:spPr>
        <a:xfrm>
          <a:off x="266793" y="3507543"/>
          <a:ext cx="485079" cy="4850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EEE34-AE18-4F12-8085-06979BE5ACDF}">
      <dsp:nvSpPr>
        <dsp:cNvPr id="0" name=""/>
        <dsp:cNvSpPr/>
      </dsp:nvSpPr>
      <dsp:spPr>
        <a:xfrm>
          <a:off x="1018667" y="3309101"/>
          <a:ext cx="9909161"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41" tIns="93341" rIns="93341" bIns="93341" numCol="1" spcCol="1270" anchor="ctr" anchorCtr="0">
          <a:noAutofit/>
        </a:bodyPr>
        <a:lstStyle/>
        <a:p>
          <a:pPr marL="0" lvl="0" indent="0" algn="l" defTabSz="977900">
            <a:lnSpc>
              <a:spcPct val="100000"/>
            </a:lnSpc>
            <a:spcBef>
              <a:spcPct val="0"/>
            </a:spcBef>
            <a:spcAft>
              <a:spcPct val="35000"/>
            </a:spcAft>
            <a:buNone/>
          </a:pPr>
          <a:r>
            <a:rPr lang="en-US" sz="2200" b="1" kern="1200"/>
            <a:t>Focus on ROI</a:t>
          </a:r>
          <a:r>
            <a:rPr lang="en-US" sz="2200" kern="1200"/>
            <a:t>: Invest in campaigns that balance CTR, CPC, and conversion rates</a:t>
          </a:r>
        </a:p>
      </dsp:txBody>
      <dsp:txXfrm>
        <a:off x="1018667" y="3309101"/>
        <a:ext cx="9909161" cy="8819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C2B31-75FF-4286-AA52-FFCAEE50DC8D}" type="datetimeFigureOut">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D6CC0-59C3-4BA0-B7F5-05DFBD0FED98}" type="slidenum">
              <a:t>‹#›</a:t>
            </a:fld>
            <a:endParaRPr lang="en-US"/>
          </a:p>
        </p:txBody>
      </p:sp>
    </p:spTree>
    <p:extLst>
      <p:ext uri="{BB962C8B-B14F-4D97-AF65-F5344CB8AC3E}">
        <p14:creationId xmlns:p14="http://schemas.microsoft.com/office/powerpoint/2010/main" val="124865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As we know we want to keep our CPA and CPC low and in both quarters the reptile campaigns had those in high numbers. </a:t>
            </a:r>
          </a:p>
        </p:txBody>
      </p:sp>
      <p:sp>
        <p:nvSpPr>
          <p:cNvPr id="4" name="Slide Number Placeholder 3"/>
          <p:cNvSpPr>
            <a:spLocks noGrp="1"/>
          </p:cNvSpPr>
          <p:nvPr>
            <p:ph type="sldNum" sz="quarter" idx="5"/>
          </p:nvPr>
        </p:nvSpPr>
        <p:spPr/>
        <p:txBody>
          <a:bodyPr/>
          <a:lstStyle/>
          <a:p>
            <a:fld id="{DB7D6CC0-59C3-4BA0-B7F5-05DFBD0FED98}" type="slidenum">
              <a:t>3</a:t>
            </a:fld>
            <a:endParaRPr lang="en-US"/>
          </a:p>
        </p:txBody>
      </p:sp>
    </p:spTree>
    <p:extLst>
      <p:ext uri="{BB962C8B-B14F-4D97-AF65-F5344CB8AC3E}">
        <p14:creationId xmlns:p14="http://schemas.microsoft.com/office/powerpoint/2010/main" val="296822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Reptile campaigns had the least amount of orders and in return not being the most cost efficient. Looking over the KPIs they were also low performing as well. </a:t>
            </a:r>
          </a:p>
        </p:txBody>
      </p:sp>
      <p:sp>
        <p:nvSpPr>
          <p:cNvPr id="4" name="Slide Number Placeholder 3"/>
          <p:cNvSpPr>
            <a:spLocks noGrp="1"/>
          </p:cNvSpPr>
          <p:nvPr>
            <p:ph type="sldNum" sz="quarter" idx="5"/>
          </p:nvPr>
        </p:nvSpPr>
        <p:spPr/>
        <p:txBody>
          <a:bodyPr/>
          <a:lstStyle/>
          <a:p>
            <a:fld id="{DB7D6CC0-59C3-4BA0-B7F5-05DFBD0FED98}" type="slidenum">
              <a:t>4</a:t>
            </a:fld>
            <a:endParaRPr lang="en-US"/>
          </a:p>
        </p:txBody>
      </p:sp>
    </p:spTree>
    <p:extLst>
      <p:ext uri="{BB962C8B-B14F-4D97-AF65-F5344CB8AC3E}">
        <p14:creationId xmlns:p14="http://schemas.microsoft.com/office/powerpoint/2010/main" val="355952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When look at the how much we spent and how much we received back, Q1 and Q2 for dogs gave us the most ROI. </a:t>
            </a:r>
          </a:p>
        </p:txBody>
      </p:sp>
      <p:sp>
        <p:nvSpPr>
          <p:cNvPr id="4" name="Slide Number Placeholder 3"/>
          <p:cNvSpPr>
            <a:spLocks noGrp="1"/>
          </p:cNvSpPr>
          <p:nvPr>
            <p:ph type="sldNum" sz="quarter" idx="5"/>
          </p:nvPr>
        </p:nvSpPr>
        <p:spPr/>
        <p:txBody>
          <a:bodyPr/>
          <a:lstStyle/>
          <a:p>
            <a:fld id="{DB7D6CC0-59C3-4BA0-B7F5-05DFBD0FED98}" type="slidenum">
              <a:t>5</a:t>
            </a:fld>
            <a:endParaRPr lang="en-US"/>
          </a:p>
        </p:txBody>
      </p:sp>
    </p:spTree>
    <p:extLst>
      <p:ext uri="{BB962C8B-B14F-4D97-AF65-F5344CB8AC3E}">
        <p14:creationId xmlns:p14="http://schemas.microsoft.com/office/powerpoint/2010/main" val="46653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Average CPC: $0.71, demonstrating cost-effective click acquisition.</a:t>
            </a:r>
            <a:endParaRPr lang="en-US">
              <a:ea typeface="Calibri"/>
              <a:cs typeface="Calibri"/>
            </a:endParaRPr>
          </a:p>
          <a:p>
            <a:pPr marL="285750" indent="-285750">
              <a:buFont typeface="Arial"/>
              <a:buChar char="•"/>
            </a:pPr>
            <a:r>
              <a:rPr lang="en-US"/>
              <a:t>Average CTR: 1.73%, showing good engagement rates across campaigns.</a:t>
            </a:r>
            <a:endParaRPr lang="en-US">
              <a:ea typeface="Calibri"/>
              <a:cs typeface="Calibri"/>
            </a:endParaRPr>
          </a:p>
          <a:p>
            <a:pPr marL="285750" indent="-285750">
              <a:buFont typeface="Arial"/>
              <a:buChar char="•"/>
            </a:pPr>
            <a:r>
              <a:rPr lang="en-US"/>
              <a:t>Average CVR: 6.2%, with efficient conversion performance.</a:t>
            </a:r>
            <a:endParaRPr lang="en-US">
              <a:ea typeface="Calibri"/>
              <a:cs typeface="Calibri"/>
            </a:endParaRPr>
          </a:p>
          <a:p>
            <a:pPr marL="285750" indent="-285750">
              <a:buFont typeface="Arial"/>
              <a:buChar char="•"/>
            </a:pPr>
            <a:r>
              <a:rPr lang="en-US"/>
              <a:t>Average CPA: $11.38, highlighting low acquisition costs.</a:t>
            </a:r>
          </a:p>
          <a:p>
            <a:pPr marL="285750" indent="-285750">
              <a:buFont typeface="Arial"/>
              <a:buChar char="•"/>
            </a:pPr>
            <a:r>
              <a:rPr lang="en-US"/>
              <a:t>Overall ROI:  $27.76</a:t>
            </a:r>
            <a:endParaRPr lang="en-US">
              <a:ea typeface="Calibri"/>
              <a:cs typeface="Calibri"/>
            </a:endParaRPr>
          </a:p>
        </p:txBody>
      </p:sp>
      <p:sp>
        <p:nvSpPr>
          <p:cNvPr id="4" name="Slide Number Placeholder 3"/>
          <p:cNvSpPr>
            <a:spLocks noGrp="1"/>
          </p:cNvSpPr>
          <p:nvPr>
            <p:ph type="sldNum" sz="quarter" idx="5"/>
          </p:nvPr>
        </p:nvSpPr>
        <p:spPr/>
        <p:txBody>
          <a:bodyPr/>
          <a:lstStyle/>
          <a:p>
            <a:fld id="{DB7D6CC0-59C3-4BA0-B7F5-05DFBD0FED98}" type="slidenum">
              <a:rPr lang="en-US"/>
              <a:t>13</a:t>
            </a:fld>
            <a:endParaRPr lang="en-US"/>
          </a:p>
        </p:txBody>
      </p:sp>
    </p:spTree>
    <p:extLst>
      <p:ext uri="{BB962C8B-B14F-4D97-AF65-F5344CB8AC3E}">
        <p14:creationId xmlns:p14="http://schemas.microsoft.com/office/powerpoint/2010/main" val="268352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Next Action</a:t>
            </a:r>
            <a:r>
              <a:rPr lang="en-US"/>
              <a:t>: Adjust budget allocations, target optimizations, and creative based on performance data.</a:t>
            </a:r>
          </a:p>
        </p:txBody>
      </p:sp>
      <p:sp>
        <p:nvSpPr>
          <p:cNvPr id="4" name="Slide Number Placeholder 3"/>
          <p:cNvSpPr>
            <a:spLocks noGrp="1"/>
          </p:cNvSpPr>
          <p:nvPr>
            <p:ph type="sldNum" sz="quarter" idx="5"/>
          </p:nvPr>
        </p:nvSpPr>
        <p:spPr/>
        <p:txBody>
          <a:bodyPr/>
          <a:lstStyle/>
          <a:p>
            <a:fld id="{DB7D6CC0-59C3-4BA0-B7F5-05DFBD0FED98}" type="slidenum">
              <a:rPr lang="en-US"/>
              <a:t>30</a:t>
            </a:fld>
            <a:endParaRPr lang="en-US"/>
          </a:p>
        </p:txBody>
      </p:sp>
    </p:spTree>
    <p:extLst>
      <p:ext uri="{BB962C8B-B14F-4D97-AF65-F5344CB8AC3E}">
        <p14:creationId xmlns:p14="http://schemas.microsoft.com/office/powerpoint/2010/main" val="416481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69355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87816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758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74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3218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11208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263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4799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73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6422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841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09399857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 Id="rId5" Type="http://schemas.openxmlformats.org/officeDocument/2006/relationships/chart" Target="../charts/chart21.xml"/><Relationship Id="rId4" Type="http://schemas.openxmlformats.org/officeDocument/2006/relationships/chart" Target="../charts/char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7187" y="2987855"/>
            <a:ext cx="7619138" cy="3299902"/>
          </a:xfrm>
        </p:spPr>
        <p:txBody>
          <a:bodyPr>
            <a:normAutofit fontScale="90000"/>
          </a:bodyPr>
          <a:lstStyle/>
          <a:p>
            <a:pPr algn="l"/>
            <a:r>
              <a:rPr lang="en-US" sz="8200" b="1">
                <a:solidFill>
                  <a:srgbClr val="FFFFFF"/>
                </a:solidFill>
              </a:rPr>
              <a:t>Chewy Q1-Q2 Performance Data</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EEB2-17AF-41E0-4B4E-E4371293011E}"/>
              </a:ext>
            </a:extLst>
          </p:cNvPr>
          <p:cNvSpPr>
            <a:spLocks noGrp="1"/>
          </p:cNvSpPr>
          <p:nvPr>
            <p:ph type="title"/>
          </p:nvPr>
        </p:nvSpPr>
        <p:spPr>
          <a:xfrm>
            <a:off x="1673469" y="423740"/>
            <a:ext cx="10515600" cy="622179"/>
          </a:xfrm>
        </p:spPr>
        <p:txBody>
          <a:bodyPr>
            <a:normAutofit fontScale="90000"/>
          </a:bodyPr>
          <a:lstStyle/>
          <a:p>
            <a:r>
              <a:rPr lang="en-US" b="1"/>
              <a:t>SEM Conquest Performance and Efficiency</a:t>
            </a:r>
          </a:p>
          <a:p>
            <a:endParaRPr lang="en-US"/>
          </a:p>
        </p:txBody>
      </p:sp>
      <p:graphicFrame>
        <p:nvGraphicFramePr>
          <p:cNvPr id="5" name="Table 4">
            <a:extLst>
              <a:ext uri="{FF2B5EF4-FFF2-40B4-BE49-F238E27FC236}">
                <a16:creationId xmlns:a16="http://schemas.microsoft.com/office/drawing/2014/main" id="{E46A8D98-09CA-C562-C0B9-06970FFB768D}"/>
              </a:ext>
            </a:extLst>
          </p:cNvPr>
          <p:cNvGraphicFramePr>
            <a:graphicFrameLocks noGrp="1"/>
          </p:cNvGraphicFramePr>
          <p:nvPr>
            <p:extLst>
              <p:ext uri="{D42A27DB-BD31-4B8C-83A1-F6EECF244321}">
                <p14:modId xmlns:p14="http://schemas.microsoft.com/office/powerpoint/2010/main" val="2912940165"/>
              </p:ext>
            </p:extLst>
          </p:nvPr>
        </p:nvGraphicFramePr>
        <p:xfrm>
          <a:off x="606181" y="872677"/>
          <a:ext cx="4102100" cy="1647825"/>
        </p:xfrm>
        <a:graphic>
          <a:graphicData uri="http://schemas.openxmlformats.org/drawingml/2006/table">
            <a:tbl>
              <a:tblPr bandRow="1">
                <a:tableStyleId>{5C22544A-7EE6-4342-B048-85BDC9FD1C3A}</a:tableStyleId>
              </a:tblPr>
              <a:tblGrid>
                <a:gridCol w="820420">
                  <a:extLst>
                    <a:ext uri="{9D8B030D-6E8A-4147-A177-3AD203B41FA5}">
                      <a16:colId xmlns:a16="http://schemas.microsoft.com/office/drawing/2014/main" val="3595311611"/>
                    </a:ext>
                  </a:extLst>
                </a:gridCol>
                <a:gridCol w="820420">
                  <a:extLst>
                    <a:ext uri="{9D8B030D-6E8A-4147-A177-3AD203B41FA5}">
                      <a16:colId xmlns:a16="http://schemas.microsoft.com/office/drawing/2014/main" val="2144802869"/>
                    </a:ext>
                  </a:extLst>
                </a:gridCol>
                <a:gridCol w="820420">
                  <a:extLst>
                    <a:ext uri="{9D8B030D-6E8A-4147-A177-3AD203B41FA5}">
                      <a16:colId xmlns:a16="http://schemas.microsoft.com/office/drawing/2014/main" val="2805353808"/>
                    </a:ext>
                  </a:extLst>
                </a:gridCol>
                <a:gridCol w="820420">
                  <a:extLst>
                    <a:ext uri="{9D8B030D-6E8A-4147-A177-3AD203B41FA5}">
                      <a16:colId xmlns:a16="http://schemas.microsoft.com/office/drawing/2014/main" val="1119334090"/>
                    </a:ext>
                  </a:extLst>
                </a:gridCol>
                <a:gridCol w="820420">
                  <a:extLst>
                    <a:ext uri="{9D8B030D-6E8A-4147-A177-3AD203B41FA5}">
                      <a16:colId xmlns:a16="http://schemas.microsoft.com/office/drawing/2014/main" val="2421264499"/>
                    </a:ext>
                  </a:extLst>
                </a:gridCol>
              </a:tblGrid>
              <a:tr h="161925">
                <a:tc gridSpan="5">
                  <a:txBody>
                    <a:bodyPr/>
                    <a:lstStyle/>
                    <a:p>
                      <a:pPr fontAlgn="b"/>
                      <a:r>
                        <a:rPr lang="en-US" sz="1000" b="1">
                          <a:effectLst/>
                          <a:latin typeface="Arial"/>
                        </a:rPr>
                        <a:t>Best Performing Campaign Statistics</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1389974"/>
                  </a:ext>
                </a:extLst>
              </a:tr>
              <a:tr h="161925">
                <a:tc>
                  <a:txBody>
                    <a:bodyPr/>
                    <a:lstStyle/>
                    <a:p>
                      <a:pPr algn="ctr" fontAlgn="b"/>
                      <a:r>
                        <a:rPr lang="en-US" sz="1000" b="1">
                          <a:effectLst/>
                          <a:latin typeface="Arial"/>
                        </a:rPr>
                        <a:t>Campaign Name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
                      <a:r>
                        <a:rPr lang="en-US" sz="1000" b="1">
                          <a:effectLst/>
                          <a:latin typeface="Arial"/>
                        </a:rPr>
                        <a:t>CPC</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92D050"/>
                    </a:solidFill>
                  </a:tcPr>
                </a:tc>
                <a:tc>
                  <a:txBody>
                    <a:bodyPr/>
                    <a:lstStyle/>
                    <a:p>
                      <a:pPr algn="ctr" fontAlgn="b"/>
                      <a:r>
                        <a:rPr lang="en-US" sz="1000" b="1">
                          <a:effectLst/>
                          <a:latin typeface="Arial"/>
                        </a:rPr>
                        <a:t>CPA</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92D050"/>
                    </a:solidFill>
                  </a:tcPr>
                </a:tc>
                <a:tc>
                  <a:txBody>
                    <a:bodyPr/>
                    <a:lstStyle/>
                    <a:p>
                      <a:pPr algn="ctr" fontAlgn="b"/>
                      <a:r>
                        <a:rPr lang="en-US" sz="1000" b="1">
                          <a:effectLst/>
                          <a:latin typeface="Arial"/>
                        </a:rPr>
                        <a:t>CVR</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92D050"/>
                    </a:solidFill>
                  </a:tcPr>
                </a:tc>
                <a:tc>
                  <a:txBody>
                    <a:bodyPr/>
                    <a:lstStyle/>
                    <a:p>
                      <a:pPr algn="ctr" fontAlgn="b"/>
                      <a:r>
                        <a:rPr lang="en-US" sz="1000" b="1">
                          <a:effectLst/>
                          <a:latin typeface="Arial"/>
                        </a:rPr>
                        <a:t>CTR</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rgbClr val="92D050"/>
                    </a:solidFill>
                  </a:tcPr>
                </a:tc>
                <a:extLst>
                  <a:ext uri="{0D108BD9-81ED-4DB2-BD59-A6C34878D82A}">
                    <a16:rowId xmlns:a16="http://schemas.microsoft.com/office/drawing/2014/main" val="4286991162"/>
                  </a:ext>
                </a:extLst>
              </a:tr>
              <a:tr h="161925">
                <a:tc>
                  <a:txBody>
                    <a:bodyPr/>
                    <a:lstStyle/>
                    <a:p>
                      <a:pPr fontAlgn="b"/>
                      <a:r>
                        <a:rPr lang="en-US" sz="1000">
                          <a:effectLst/>
                          <a:latin typeface="Arial"/>
                        </a:rPr>
                        <a:t>Q2 Dog Campaign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$1.51</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$4.86</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31.02%</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1.02%</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3568705933"/>
                  </a:ext>
                </a:extLst>
              </a:tr>
              <a:tr h="161925">
                <a:tc>
                  <a:txBody>
                    <a:bodyPr/>
                    <a:lstStyle/>
                    <a:p>
                      <a:pPr fontAlgn="b"/>
                      <a:r>
                        <a:rPr lang="en-US" sz="1000">
                          <a:effectLst/>
                          <a:latin typeface="Arial"/>
                        </a:rPr>
                        <a:t>Q1 Dog Campaign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$1.82</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$4.88</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37.34%</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0.71%</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1487446487"/>
                  </a:ext>
                </a:extLst>
              </a:tr>
              <a:tr h="161925">
                <a:tc>
                  <a:txBody>
                    <a:bodyPr/>
                    <a:lstStyle/>
                    <a:p>
                      <a:pPr fontAlgn="b"/>
                      <a:r>
                        <a:rPr lang="en-US" sz="1000">
                          <a:effectLst/>
                          <a:latin typeface="Arial"/>
                        </a:rPr>
                        <a:t>Q2 Cat Campaign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$5.96</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$6.05</a:t>
                      </a: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98.49%</a:t>
                      </a: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0.33%</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868453"/>
                  </a:ext>
                </a:extLst>
              </a:tr>
            </a:tbl>
          </a:graphicData>
        </a:graphic>
      </p:graphicFrame>
      <p:graphicFrame>
        <p:nvGraphicFramePr>
          <p:cNvPr id="7" name="Table 6">
            <a:extLst>
              <a:ext uri="{FF2B5EF4-FFF2-40B4-BE49-F238E27FC236}">
                <a16:creationId xmlns:a16="http://schemas.microsoft.com/office/drawing/2014/main" id="{6A71DB79-A7BF-C61B-414F-2346E3929C64}"/>
              </a:ext>
            </a:extLst>
          </p:cNvPr>
          <p:cNvGraphicFramePr>
            <a:graphicFrameLocks noGrp="1"/>
          </p:cNvGraphicFramePr>
          <p:nvPr>
            <p:extLst>
              <p:ext uri="{D42A27DB-BD31-4B8C-83A1-F6EECF244321}">
                <p14:modId xmlns:p14="http://schemas.microsoft.com/office/powerpoint/2010/main" val="543373082"/>
              </p:ext>
            </p:extLst>
          </p:nvPr>
        </p:nvGraphicFramePr>
        <p:xfrm>
          <a:off x="5201884" y="1202079"/>
          <a:ext cx="6379902" cy="2939229"/>
        </p:xfrm>
        <a:graphic>
          <a:graphicData uri="http://schemas.openxmlformats.org/drawingml/2006/table">
            <a:tbl>
              <a:tblPr bandRow="1">
                <a:tableStyleId>{5C22544A-7EE6-4342-B048-85BDC9FD1C3A}</a:tableStyleId>
              </a:tblPr>
              <a:tblGrid>
                <a:gridCol w="1414734">
                  <a:extLst>
                    <a:ext uri="{9D8B030D-6E8A-4147-A177-3AD203B41FA5}">
                      <a16:colId xmlns:a16="http://schemas.microsoft.com/office/drawing/2014/main" val="4234253518"/>
                    </a:ext>
                  </a:extLst>
                </a:gridCol>
                <a:gridCol w="1050052">
                  <a:extLst>
                    <a:ext uri="{9D8B030D-6E8A-4147-A177-3AD203B41FA5}">
                      <a16:colId xmlns:a16="http://schemas.microsoft.com/office/drawing/2014/main" val="3402094237"/>
                    </a:ext>
                  </a:extLst>
                </a:gridCol>
                <a:gridCol w="1203569">
                  <a:extLst>
                    <a:ext uri="{9D8B030D-6E8A-4147-A177-3AD203B41FA5}">
                      <a16:colId xmlns:a16="http://schemas.microsoft.com/office/drawing/2014/main" val="904329085"/>
                    </a:ext>
                  </a:extLst>
                </a:gridCol>
                <a:gridCol w="1060287">
                  <a:extLst>
                    <a:ext uri="{9D8B030D-6E8A-4147-A177-3AD203B41FA5}">
                      <a16:colId xmlns:a16="http://schemas.microsoft.com/office/drawing/2014/main" val="4029439392"/>
                    </a:ext>
                  </a:extLst>
                </a:gridCol>
                <a:gridCol w="874020">
                  <a:extLst>
                    <a:ext uri="{9D8B030D-6E8A-4147-A177-3AD203B41FA5}">
                      <a16:colId xmlns:a16="http://schemas.microsoft.com/office/drawing/2014/main" val="2499110913"/>
                    </a:ext>
                  </a:extLst>
                </a:gridCol>
                <a:gridCol w="777240">
                  <a:extLst>
                    <a:ext uri="{9D8B030D-6E8A-4147-A177-3AD203B41FA5}">
                      <a16:colId xmlns:a16="http://schemas.microsoft.com/office/drawing/2014/main" val="3169272993"/>
                    </a:ext>
                  </a:extLst>
                </a:gridCol>
              </a:tblGrid>
              <a:tr h="326581">
                <a:tc>
                  <a:txBody>
                    <a:bodyPr/>
                    <a:lstStyle/>
                    <a:p>
                      <a:pPr fontAlgn="b"/>
                      <a:r>
                        <a:rPr lang="en-US" sz="1000" b="1">
                          <a:effectLst/>
                          <a:latin typeface="Arial"/>
                        </a:rPr>
                        <a:t>Campaign Name</a:t>
                      </a: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7FD"/>
                    </a:solidFill>
                  </a:tcPr>
                </a:tc>
                <a:tc>
                  <a:txBody>
                    <a:bodyPr/>
                    <a:lstStyle/>
                    <a:p>
                      <a:pPr algn="ctr" fontAlgn="b"/>
                      <a:r>
                        <a:rPr lang="en-US" sz="1000" b="1">
                          <a:effectLst/>
                          <a:latin typeface="Arial"/>
                        </a:rPr>
                        <a:t>CPC</a:t>
                      </a:r>
                    </a:p>
                  </a:txBody>
                  <a:tcPr marL="9525" marR="9525" marT="9525" anchor="b">
                    <a:lnL w="12700">
                      <a:solidFill>
                        <a:schemeClr val="tx1"/>
                      </a:solid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CPA</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CVR</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CTR</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ROI</a:t>
                      </a:r>
                    </a:p>
                  </a:txBody>
                  <a:tcPr marL="9525" marR="9525" marT="9525" anchor="b">
                    <a:lnL>
                      <a:noFill/>
                    </a:lnL>
                    <a:lnR w="12700">
                      <a:solidFill>
                        <a:schemeClr val="tx1"/>
                      </a:solidFill>
                    </a:lnR>
                    <a:lnT w="12700" cap="flat" cmpd="sng" algn="ctr">
                      <a:solidFill>
                        <a:srgbClr val="000000"/>
                      </a:solidFill>
                      <a:prstDash val="solid"/>
                      <a:round/>
                      <a:headEnd type="none" w="med" len="med"/>
                      <a:tailEnd type="none" w="med" len="med"/>
                    </a:lnT>
                    <a:lnB>
                      <a:noFill/>
                    </a:lnB>
                    <a:solidFill>
                      <a:srgbClr val="D9E7FD"/>
                    </a:solidFill>
                  </a:tcPr>
                </a:tc>
                <a:extLst>
                  <a:ext uri="{0D108BD9-81ED-4DB2-BD59-A6C34878D82A}">
                    <a16:rowId xmlns:a16="http://schemas.microsoft.com/office/drawing/2014/main" val="1608275854"/>
                  </a:ext>
                </a:extLst>
              </a:tr>
              <a:tr h="326581">
                <a:tc>
                  <a:txBody>
                    <a:bodyPr/>
                    <a:lstStyle/>
                    <a:p>
                      <a:pPr fontAlgn="b"/>
                      <a:r>
                        <a:rPr lang="en-US" sz="1000">
                          <a:effectLst/>
                          <a:latin typeface="Arial"/>
                        </a:rPr>
                        <a:t>FY24_SEM_Q1_Bird</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$2.34</a:t>
                      </a:r>
                    </a:p>
                  </a:txBody>
                  <a:tcPr marL="9525" marR="9525" marT="9525" anchor="b">
                    <a:lnL w="12700">
                      <a:solidFill>
                        <a:schemeClr val="tx1"/>
                      </a:solidFill>
                    </a:lnL>
                    <a:lnR>
                      <a:noFill/>
                    </a:lnR>
                    <a:lnT>
                      <a:noFill/>
                    </a:lnT>
                    <a:lnB>
                      <a:noFill/>
                    </a:lnB>
                    <a:solidFill>
                      <a:srgbClr val="DDE182"/>
                    </a:solidFill>
                  </a:tcPr>
                </a:tc>
                <a:tc>
                  <a:txBody>
                    <a:bodyPr/>
                    <a:lstStyle/>
                    <a:p>
                      <a:pPr algn="r" fontAlgn="b"/>
                      <a:r>
                        <a:rPr lang="en-US" sz="1000">
                          <a:effectLst/>
                          <a:latin typeface="Arial"/>
                        </a:rPr>
                        <a:t>$9.26</a:t>
                      </a:r>
                    </a:p>
                  </a:txBody>
                  <a:tcPr marL="9525" marR="9525" marT="9525" anchor="b">
                    <a:lnL>
                      <a:noFill/>
                    </a:lnL>
                    <a:lnR>
                      <a:noFill/>
                    </a:lnR>
                    <a:lnT>
                      <a:noFill/>
                    </a:lnT>
                    <a:lnB>
                      <a:noFill/>
                    </a:lnB>
                    <a:solidFill>
                      <a:srgbClr val="FA7E6F"/>
                    </a:solidFill>
                  </a:tcPr>
                </a:tc>
                <a:tc>
                  <a:txBody>
                    <a:bodyPr/>
                    <a:lstStyle/>
                    <a:p>
                      <a:pPr algn="r" fontAlgn="b"/>
                      <a:r>
                        <a:rPr lang="en-US" sz="1000">
                          <a:effectLst/>
                          <a:latin typeface="Arial"/>
                        </a:rPr>
                        <a:t>25.31%</a:t>
                      </a:r>
                    </a:p>
                  </a:txBody>
                  <a:tcPr marL="9525" marR="9525" marT="9525" anchor="b">
                    <a:lnL>
                      <a:noFill/>
                    </a:lnL>
                    <a:lnR>
                      <a:noFill/>
                    </a:lnR>
                    <a:lnT>
                      <a:noFill/>
                    </a:lnT>
                    <a:lnB>
                      <a:noFill/>
                    </a:lnB>
                    <a:solidFill>
                      <a:srgbClr val="F86A6B"/>
                    </a:solidFill>
                  </a:tcPr>
                </a:tc>
                <a:tc>
                  <a:txBody>
                    <a:bodyPr/>
                    <a:lstStyle/>
                    <a:p>
                      <a:pPr algn="r" fontAlgn="b"/>
                      <a:r>
                        <a:rPr lang="en-US" sz="1000">
                          <a:effectLst/>
                          <a:latin typeface="Arial"/>
                        </a:rPr>
                        <a:t>0.31%</a:t>
                      </a:r>
                    </a:p>
                  </a:txBody>
                  <a:tcPr marL="9525" marR="9525" marT="9525" anchor="b">
                    <a:lnL>
                      <a:noFill/>
                    </a:lnL>
                    <a:lnR>
                      <a:noFill/>
                    </a:lnR>
                    <a:lnT>
                      <a:noFill/>
                    </a:lnT>
                    <a:lnB>
                      <a:noFill/>
                    </a:lnB>
                    <a:solidFill>
                      <a:srgbClr val="FEE282"/>
                    </a:solidFill>
                  </a:tcPr>
                </a:tc>
                <a:tc>
                  <a:txBody>
                    <a:bodyPr/>
                    <a:lstStyle/>
                    <a:p>
                      <a:pPr algn="r" fontAlgn="b"/>
                      <a:r>
                        <a:rPr lang="en-US" sz="1000">
                          <a:effectLst/>
                          <a:latin typeface="Arial"/>
                        </a:rPr>
                        <a:t>$17.29</a:t>
                      </a:r>
                    </a:p>
                  </a:txBody>
                  <a:tcPr marL="9525" marR="9525" marT="9525" anchor="b">
                    <a:lnL>
                      <a:noFill/>
                    </a:lnL>
                    <a:lnR w="12700">
                      <a:solidFill>
                        <a:schemeClr val="tx1"/>
                      </a:solidFill>
                    </a:lnR>
                    <a:lnT>
                      <a:noFill/>
                    </a:lnT>
                    <a:lnB>
                      <a:noFill/>
                    </a:lnB>
                    <a:solidFill>
                      <a:srgbClr val="FCBB7A"/>
                    </a:solidFill>
                  </a:tcPr>
                </a:tc>
                <a:extLst>
                  <a:ext uri="{0D108BD9-81ED-4DB2-BD59-A6C34878D82A}">
                    <a16:rowId xmlns:a16="http://schemas.microsoft.com/office/drawing/2014/main" val="2842232917"/>
                  </a:ext>
                </a:extLst>
              </a:tr>
              <a:tr h="326581">
                <a:tc>
                  <a:txBody>
                    <a:bodyPr/>
                    <a:lstStyle/>
                    <a:p>
                      <a:pPr fontAlgn="b"/>
                      <a:r>
                        <a:rPr lang="en-US" sz="1000">
                          <a:effectLst/>
                          <a:latin typeface="Arial"/>
                        </a:rPr>
                        <a:t>FY24_SEM_Q1_Cat</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$4.32</a:t>
                      </a:r>
                    </a:p>
                  </a:txBody>
                  <a:tcPr marL="9525" marR="9525" marT="9525" anchor="b">
                    <a:lnL w="12700">
                      <a:solidFill>
                        <a:schemeClr val="tx1"/>
                      </a:solidFill>
                    </a:lnL>
                    <a:lnR>
                      <a:noFill/>
                    </a:lnR>
                    <a:lnT>
                      <a:noFill/>
                    </a:lnT>
                    <a:lnB>
                      <a:noFill/>
                    </a:lnB>
                    <a:solidFill>
                      <a:srgbClr val="FCA878"/>
                    </a:solidFill>
                  </a:tcPr>
                </a:tc>
                <a:tc>
                  <a:txBody>
                    <a:bodyPr/>
                    <a:lstStyle/>
                    <a:p>
                      <a:pPr algn="r" fontAlgn="b"/>
                      <a:r>
                        <a:rPr lang="en-US" sz="1000">
                          <a:effectLst/>
                          <a:latin typeface="Arial"/>
                        </a:rPr>
                        <a:t>$6.54</a:t>
                      </a:r>
                    </a:p>
                  </a:txBody>
                  <a:tcPr marL="9525" marR="9525" marT="9525" anchor="b">
                    <a:lnL>
                      <a:noFill/>
                    </a:lnL>
                    <a:lnR>
                      <a:noFill/>
                    </a:lnR>
                    <a:lnT>
                      <a:noFill/>
                    </a:lnT>
                    <a:lnB>
                      <a:noFill/>
                    </a:lnB>
                    <a:solidFill>
                      <a:srgbClr val="FFDB81"/>
                    </a:solidFill>
                  </a:tcPr>
                </a:tc>
                <a:tc>
                  <a:txBody>
                    <a:bodyPr/>
                    <a:lstStyle/>
                    <a:p>
                      <a:pPr algn="r" fontAlgn="b"/>
                      <a:r>
                        <a:rPr lang="en-US" sz="1000">
                          <a:effectLst/>
                          <a:latin typeface="Arial"/>
                        </a:rPr>
                        <a:t>66.08%</a:t>
                      </a:r>
                    </a:p>
                  </a:txBody>
                  <a:tcPr marL="9525" marR="9525" marT="9525" anchor="b">
                    <a:lnL>
                      <a:noFill/>
                    </a:lnL>
                    <a:lnR>
                      <a:noFill/>
                    </a:lnR>
                    <a:lnT>
                      <a:noFill/>
                    </a:lnT>
                    <a:lnB>
                      <a:noFill/>
                    </a:lnB>
                    <a:solidFill>
                      <a:srgbClr val="BFD981"/>
                    </a:solidFill>
                  </a:tcPr>
                </a:tc>
                <a:tc>
                  <a:txBody>
                    <a:bodyPr/>
                    <a:lstStyle/>
                    <a:p>
                      <a:pPr algn="r" fontAlgn="b"/>
                      <a:r>
                        <a:rPr lang="en-US" sz="1000">
                          <a:effectLst/>
                          <a:latin typeface="Arial"/>
                        </a:rPr>
                        <a:t>0.31%</a:t>
                      </a:r>
                    </a:p>
                  </a:txBody>
                  <a:tcPr marL="9525" marR="9525" marT="9525" anchor="b">
                    <a:lnL>
                      <a:noFill/>
                    </a:lnL>
                    <a:lnR>
                      <a:noFill/>
                    </a:lnR>
                    <a:lnT>
                      <a:noFill/>
                    </a:lnT>
                    <a:lnB>
                      <a:noFill/>
                    </a:lnB>
                    <a:solidFill>
                      <a:srgbClr val="FEE282"/>
                    </a:solidFill>
                  </a:tcPr>
                </a:tc>
                <a:tc>
                  <a:txBody>
                    <a:bodyPr/>
                    <a:lstStyle/>
                    <a:p>
                      <a:pPr algn="r" fontAlgn="b"/>
                      <a:r>
                        <a:rPr lang="en-US" sz="1000">
                          <a:effectLst/>
                          <a:latin typeface="Arial"/>
                        </a:rPr>
                        <a:t>$23.82</a:t>
                      </a:r>
                    </a:p>
                  </a:txBody>
                  <a:tcPr marL="9525" marR="9525" marT="9525" anchor="b">
                    <a:lnL>
                      <a:noFill/>
                    </a:lnL>
                    <a:lnR w="12700">
                      <a:solidFill>
                        <a:schemeClr val="tx1"/>
                      </a:solidFill>
                    </a:lnR>
                    <a:lnT>
                      <a:noFill/>
                    </a:lnT>
                    <a:lnB>
                      <a:noFill/>
                    </a:lnB>
                    <a:solidFill>
                      <a:srgbClr val="FCEB84"/>
                    </a:solidFill>
                  </a:tcPr>
                </a:tc>
                <a:extLst>
                  <a:ext uri="{0D108BD9-81ED-4DB2-BD59-A6C34878D82A}">
                    <a16:rowId xmlns:a16="http://schemas.microsoft.com/office/drawing/2014/main" val="2368925"/>
                  </a:ext>
                </a:extLst>
              </a:tr>
              <a:tr h="326581">
                <a:tc>
                  <a:txBody>
                    <a:bodyPr/>
                    <a:lstStyle/>
                    <a:p>
                      <a:pPr fontAlgn="b"/>
                      <a:r>
                        <a:rPr lang="en-US" sz="1000">
                          <a:effectLst/>
                          <a:latin typeface="Arial"/>
                        </a:rPr>
                        <a:t>FY24_SEM_Q1_Dog</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$1.82</a:t>
                      </a:r>
                    </a:p>
                  </a:txBody>
                  <a:tcPr marL="9525" marR="9525" marT="9525" anchor="b">
                    <a:lnL w="12700">
                      <a:solidFill>
                        <a:schemeClr val="tx1"/>
                      </a:solidFill>
                    </a:lnL>
                    <a:lnR>
                      <a:noFill/>
                    </a:lnR>
                    <a:lnT>
                      <a:noFill/>
                    </a:lnT>
                    <a:lnB>
                      <a:noFill/>
                    </a:lnB>
                    <a:solidFill>
                      <a:srgbClr val="90CB7D"/>
                    </a:solidFill>
                  </a:tcPr>
                </a:tc>
                <a:tc>
                  <a:txBody>
                    <a:bodyPr/>
                    <a:lstStyle/>
                    <a:p>
                      <a:pPr algn="r" fontAlgn="b"/>
                      <a:r>
                        <a:rPr lang="en-US" sz="1000">
                          <a:effectLst/>
                          <a:latin typeface="Arial"/>
                        </a:rPr>
                        <a:t>$4.88</a:t>
                      </a:r>
                    </a:p>
                  </a:txBody>
                  <a:tcPr marL="9525" marR="9525" marT="9525" anchor="b">
                    <a:lnL>
                      <a:noFill/>
                    </a:lnL>
                    <a:lnR>
                      <a:noFill/>
                    </a:lnR>
                    <a:lnT>
                      <a:noFill/>
                    </a:lnT>
                    <a:lnB>
                      <a:noFill/>
                    </a:lnB>
                    <a:solidFill>
                      <a:srgbClr val="ABD27F"/>
                    </a:solidFill>
                  </a:tcPr>
                </a:tc>
                <a:tc>
                  <a:txBody>
                    <a:bodyPr/>
                    <a:lstStyle/>
                    <a:p>
                      <a:pPr algn="r" fontAlgn="b"/>
                      <a:r>
                        <a:rPr lang="en-US" sz="1000">
                          <a:effectLst/>
                          <a:latin typeface="Arial"/>
                        </a:rPr>
                        <a:t>37.34%</a:t>
                      </a:r>
                    </a:p>
                  </a:txBody>
                  <a:tcPr marL="9525" marR="9525" marT="9525" anchor="b">
                    <a:lnL>
                      <a:noFill/>
                    </a:lnL>
                    <a:lnR>
                      <a:noFill/>
                    </a:lnR>
                    <a:lnT>
                      <a:noFill/>
                    </a:lnT>
                    <a:lnB>
                      <a:noFill/>
                    </a:lnB>
                    <a:solidFill>
                      <a:srgbClr val="FCC07B"/>
                    </a:solidFill>
                  </a:tcPr>
                </a:tc>
                <a:tc>
                  <a:txBody>
                    <a:bodyPr/>
                    <a:lstStyle/>
                    <a:p>
                      <a:pPr algn="r" fontAlgn="b"/>
                      <a:r>
                        <a:rPr lang="en-US" sz="1000">
                          <a:effectLst/>
                          <a:latin typeface="Arial"/>
                        </a:rPr>
                        <a:t>0.71%</a:t>
                      </a:r>
                    </a:p>
                  </a:txBody>
                  <a:tcPr marL="9525" marR="9525" marT="9525" anchor="b">
                    <a:lnL>
                      <a:noFill/>
                    </a:lnL>
                    <a:lnR>
                      <a:noFill/>
                    </a:lnR>
                    <a:lnT>
                      <a:noFill/>
                    </a:lnT>
                    <a:lnB>
                      <a:noFill/>
                    </a:lnB>
                    <a:solidFill>
                      <a:srgbClr val="AAD380"/>
                    </a:solidFill>
                  </a:tcPr>
                </a:tc>
                <a:tc>
                  <a:txBody>
                    <a:bodyPr/>
                    <a:lstStyle/>
                    <a:p>
                      <a:pPr algn="r" fontAlgn="b"/>
                      <a:r>
                        <a:rPr lang="en-US" sz="1000">
                          <a:effectLst/>
                          <a:latin typeface="Arial"/>
                        </a:rPr>
                        <a:t>$31.40</a:t>
                      </a:r>
                    </a:p>
                  </a:txBody>
                  <a:tcPr marL="9525" marR="9525" marT="9525" anchor="b">
                    <a:lnL>
                      <a:noFill/>
                    </a:lnL>
                    <a:lnR w="12700">
                      <a:solidFill>
                        <a:schemeClr val="tx1"/>
                      </a:solidFill>
                    </a:lnR>
                    <a:lnT>
                      <a:noFill/>
                    </a:lnT>
                    <a:lnB>
                      <a:noFill/>
                    </a:lnB>
                    <a:solidFill>
                      <a:srgbClr val="98CE7F"/>
                    </a:solidFill>
                  </a:tcPr>
                </a:tc>
                <a:extLst>
                  <a:ext uri="{0D108BD9-81ED-4DB2-BD59-A6C34878D82A}">
                    <a16:rowId xmlns:a16="http://schemas.microsoft.com/office/drawing/2014/main" val="1843042712"/>
                  </a:ext>
                </a:extLst>
              </a:tr>
              <a:tr h="326581">
                <a:tc>
                  <a:txBody>
                    <a:bodyPr/>
                    <a:lstStyle/>
                    <a:p>
                      <a:pPr fontAlgn="b"/>
                      <a:r>
                        <a:rPr lang="en-US" sz="1000">
                          <a:effectLst/>
                          <a:latin typeface="Arial"/>
                        </a:rPr>
                        <a:t>FY24_SEM_Q1_Fish</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$2.89</a:t>
                      </a:r>
                    </a:p>
                  </a:txBody>
                  <a:tcPr marL="9525" marR="9525" marT="9525" anchor="b">
                    <a:lnL w="12700">
                      <a:solidFill>
                        <a:schemeClr val="tx1"/>
                      </a:solidFill>
                    </a:lnL>
                    <a:lnR>
                      <a:noFill/>
                    </a:lnR>
                    <a:lnT>
                      <a:noFill/>
                    </a:lnT>
                    <a:lnB>
                      <a:noFill/>
                    </a:lnB>
                    <a:solidFill>
                      <a:srgbClr val="FFDF82"/>
                    </a:solidFill>
                  </a:tcPr>
                </a:tc>
                <a:tc>
                  <a:txBody>
                    <a:bodyPr/>
                    <a:lstStyle/>
                    <a:p>
                      <a:pPr algn="r" fontAlgn="b"/>
                      <a:r>
                        <a:rPr lang="en-US" sz="1000">
                          <a:effectLst/>
                          <a:latin typeface="Arial"/>
                        </a:rPr>
                        <a:t>$3.87</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74.82%</a:t>
                      </a:r>
                    </a:p>
                  </a:txBody>
                  <a:tcPr marL="9525" marR="9525" marT="9525" anchor="b">
                    <a:lnL>
                      <a:noFill/>
                    </a:lnL>
                    <a:lnR>
                      <a:noFill/>
                    </a:lnR>
                    <a:lnT>
                      <a:noFill/>
                    </a:lnT>
                    <a:lnB>
                      <a:noFill/>
                    </a:lnB>
                    <a:solidFill>
                      <a:srgbClr val="A6D27F"/>
                    </a:solidFill>
                  </a:tcPr>
                </a:tc>
                <a:tc>
                  <a:txBody>
                    <a:bodyPr/>
                    <a:lstStyle/>
                    <a:p>
                      <a:pPr algn="r" fontAlgn="b"/>
                      <a:r>
                        <a:rPr lang="en-US" sz="1000">
                          <a:effectLst/>
                          <a:latin typeface="Arial"/>
                        </a:rPr>
                        <a:t>0.14%</a:t>
                      </a:r>
                    </a:p>
                  </a:txBody>
                  <a:tcPr marL="9525" marR="9525" marT="9525" anchor="b">
                    <a:lnL>
                      <a:noFill/>
                    </a:lnL>
                    <a:lnR>
                      <a:noFill/>
                    </a:lnR>
                    <a:lnT>
                      <a:noFill/>
                    </a:lnT>
                    <a:lnB>
                      <a:noFill/>
                    </a:lnB>
                    <a:solidFill>
                      <a:srgbClr val="F98871"/>
                    </a:solidFill>
                  </a:tcPr>
                </a:tc>
                <a:tc>
                  <a:txBody>
                    <a:bodyPr/>
                    <a:lstStyle/>
                    <a:p>
                      <a:pPr algn="r" fontAlgn="b"/>
                      <a:r>
                        <a:rPr lang="en-US" sz="1000">
                          <a:effectLst/>
                          <a:latin typeface="Arial"/>
                        </a:rPr>
                        <a:t>$9.90</a:t>
                      </a:r>
                    </a:p>
                  </a:txBody>
                  <a:tcPr marL="9525" marR="9525" marT="9525" anchor="b">
                    <a:lnL>
                      <a:noFill/>
                    </a:lnL>
                    <a:lnR w="12700">
                      <a:solidFill>
                        <a:schemeClr val="tx1"/>
                      </a:solidFill>
                    </a:lnR>
                    <a:lnT>
                      <a:noFill/>
                    </a:lnT>
                    <a:lnB>
                      <a:noFill/>
                    </a:lnB>
                    <a:solidFill>
                      <a:srgbClr val="F98470"/>
                    </a:solidFill>
                  </a:tcPr>
                </a:tc>
                <a:extLst>
                  <a:ext uri="{0D108BD9-81ED-4DB2-BD59-A6C34878D82A}">
                    <a16:rowId xmlns:a16="http://schemas.microsoft.com/office/drawing/2014/main" val="2580358241"/>
                  </a:ext>
                </a:extLst>
              </a:tr>
              <a:tr h="326581">
                <a:tc>
                  <a:txBody>
                    <a:bodyPr/>
                    <a:lstStyle/>
                    <a:p>
                      <a:pPr fontAlgn="b"/>
                      <a:r>
                        <a:rPr lang="en-US" sz="1000">
                          <a:effectLst/>
                          <a:latin typeface="Arial"/>
                        </a:rPr>
                        <a:t>FY24_SEM_Q2_Bird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$2.48</a:t>
                      </a:r>
                    </a:p>
                  </a:txBody>
                  <a:tcPr marL="9525" marR="9525" marT="9525" anchor="b">
                    <a:lnL w="12700" cap="flat" cmpd="sng" algn="ctr">
                      <a:solidFill>
                        <a:schemeClr val="tx1"/>
                      </a:solidFill>
                      <a:prstDash val="solid"/>
                      <a:round/>
                      <a:headEnd type="none" w="med" len="med"/>
                      <a:tailEnd type="none" w="med" len="med"/>
                    </a:lnL>
                    <a:lnR>
                      <a:noFill/>
                    </a:lnR>
                    <a:lnT>
                      <a:noFill/>
                    </a:lnT>
                    <a:lnB>
                      <a:noFill/>
                    </a:lnB>
                    <a:solidFill>
                      <a:srgbClr val="F1E783"/>
                    </a:solidFill>
                  </a:tcPr>
                </a:tc>
                <a:tc>
                  <a:txBody>
                    <a:bodyPr/>
                    <a:lstStyle/>
                    <a:p>
                      <a:pPr algn="r" fontAlgn="b"/>
                      <a:r>
                        <a:rPr lang="en-US" sz="1000">
                          <a:effectLst/>
                          <a:latin typeface="Arial"/>
                        </a:rPr>
                        <a:t>$9.85</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a:rPr>
                        <a:t>25.17%</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a:rPr>
                        <a:t>0.39%</a:t>
                      </a:r>
                    </a:p>
                  </a:txBody>
                  <a:tcPr marL="9525" marR="9525" marT="9525" anchor="b">
                    <a:lnL>
                      <a:noFill/>
                    </a:lnL>
                    <a:lnR>
                      <a:noFill/>
                    </a:lnR>
                    <a:lnT>
                      <a:noFill/>
                    </a:lnT>
                    <a:lnB>
                      <a:noFill/>
                    </a:lnB>
                    <a:solidFill>
                      <a:srgbClr val="F2E884"/>
                    </a:solidFill>
                  </a:tcPr>
                </a:tc>
                <a:tc>
                  <a:txBody>
                    <a:bodyPr/>
                    <a:lstStyle/>
                    <a:p>
                      <a:pPr algn="r" fontAlgn="b"/>
                      <a:r>
                        <a:rPr lang="en-US" sz="1000">
                          <a:effectLst/>
                          <a:latin typeface="Arial"/>
                        </a:rPr>
                        <a:t>$16.39</a:t>
                      </a:r>
                    </a:p>
                  </a:txBody>
                  <a:tcPr marL="9525" marR="9525" marT="9525" anchor="b">
                    <a:lnL>
                      <a:noFill/>
                    </a:lnL>
                    <a:lnR w="12700" cap="flat" cmpd="sng" algn="ctr">
                      <a:solidFill>
                        <a:schemeClr val="tx1"/>
                      </a:solidFill>
                      <a:prstDash val="solid"/>
                      <a:round/>
                      <a:headEnd type="none" w="med" len="med"/>
                      <a:tailEnd type="none" w="med" len="med"/>
                    </a:lnR>
                    <a:lnT>
                      <a:noFill/>
                    </a:lnT>
                    <a:lnB>
                      <a:noFill/>
                    </a:lnB>
                    <a:solidFill>
                      <a:srgbClr val="FCB479"/>
                    </a:solidFill>
                  </a:tcPr>
                </a:tc>
                <a:extLst>
                  <a:ext uri="{0D108BD9-81ED-4DB2-BD59-A6C34878D82A}">
                    <a16:rowId xmlns:a16="http://schemas.microsoft.com/office/drawing/2014/main" val="1670142424"/>
                  </a:ext>
                </a:extLst>
              </a:tr>
              <a:tr h="326581">
                <a:tc>
                  <a:txBody>
                    <a:bodyPr/>
                    <a:lstStyle/>
                    <a:p>
                      <a:pPr fontAlgn="b"/>
                      <a:r>
                        <a:rPr lang="en-US" sz="1000">
                          <a:effectLst/>
                          <a:latin typeface="Arial"/>
                        </a:rPr>
                        <a:t>FY24_SEM_Q2_Cat</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$5.96</a:t>
                      </a:r>
                    </a:p>
                  </a:txBody>
                  <a:tcPr marL="9525" marR="9525" marT="9525" anchor="b">
                    <a:lnL w="12700">
                      <a:solidFill>
                        <a:schemeClr val="tx1"/>
                      </a:solidFill>
                    </a:lnL>
                    <a:lnR>
                      <a:noFill/>
                    </a:lnR>
                    <a:lnT>
                      <a:noFill/>
                    </a:lnT>
                    <a:lnB>
                      <a:noFill/>
                    </a:lnB>
                    <a:solidFill>
                      <a:srgbClr val="F8696B"/>
                    </a:solidFill>
                  </a:tcPr>
                </a:tc>
                <a:tc>
                  <a:txBody>
                    <a:bodyPr/>
                    <a:lstStyle/>
                    <a:p>
                      <a:pPr algn="r" fontAlgn="b"/>
                      <a:r>
                        <a:rPr lang="en-US" sz="1000">
                          <a:effectLst/>
                          <a:latin typeface="Arial"/>
                        </a:rPr>
                        <a:t>$6.05</a:t>
                      </a:r>
                    </a:p>
                  </a:txBody>
                  <a:tcPr marL="9525" marR="9525" marT="9525" anchor="b">
                    <a:lnL>
                      <a:noFill/>
                    </a:lnL>
                    <a:lnR>
                      <a:noFill/>
                    </a:lnR>
                    <a:lnT>
                      <a:noFill/>
                    </a:lnT>
                    <a:lnB>
                      <a:noFill/>
                    </a:lnB>
                    <a:solidFill>
                      <a:srgbClr val="FFEB84"/>
                    </a:solidFill>
                  </a:tcPr>
                </a:tc>
                <a:tc>
                  <a:txBody>
                    <a:bodyPr/>
                    <a:lstStyle/>
                    <a:p>
                      <a:pPr algn="r" fontAlgn="b"/>
                      <a:r>
                        <a:rPr lang="en-US" sz="1000">
                          <a:effectLst/>
                          <a:latin typeface="Arial"/>
                        </a:rPr>
                        <a:t>98.49%</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0.33%</a:t>
                      </a:r>
                    </a:p>
                  </a:txBody>
                  <a:tcPr marL="9525" marR="9525" marT="9525" anchor="b">
                    <a:lnL>
                      <a:noFill/>
                    </a:lnL>
                    <a:lnR>
                      <a:noFill/>
                    </a:lnR>
                    <a:lnT>
                      <a:noFill/>
                    </a:lnT>
                    <a:lnB>
                      <a:noFill/>
                    </a:lnB>
                    <a:solidFill>
                      <a:srgbClr val="FFEB84"/>
                    </a:solidFill>
                  </a:tcPr>
                </a:tc>
                <a:tc>
                  <a:txBody>
                    <a:bodyPr/>
                    <a:lstStyle/>
                    <a:p>
                      <a:pPr algn="r" fontAlgn="b"/>
                      <a:r>
                        <a:rPr lang="en-US" sz="1000">
                          <a:effectLst/>
                          <a:latin typeface="Arial"/>
                        </a:rPr>
                        <a:t>$26.72</a:t>
                      </a:r>
                    </a:p>
                  </a:txBody>
                  <a:tcPr marL="9525" marR="9525" marT="9525" anchor="b">
                    <a:lnL>
                      <a:noFill/>
                    </a:lnL>
                    <a:lnR w="12700" cap="flat" cmpd="sng" algn="ctr">
                      <a:solidFill>
                        <a:schemeClr val="tx1"/>
                      </a:solidFill>
                      <a:prstDash val="solid"/>
                      <a:round/>
                      <a:headEnd type="none" w="med" len="med"/>
                      <a:tailEnd type="none" w="med" len="med"/>
                    </a:lnR>
                    <a:lnT>
                      <a:noFill/>
                    </a:lnT>
                    <a:lnB>
                      <a:noFill/>
                    </a:lnB>
                    <a:solidFill>
                      <a:srgbClr val="D6E082"/>
                    </a:solidFill>
                  </a:tcPr>
                </a:tc>
                <a:extLst>
                  <a:ext uri="{0D108BD9-81ED-4DB2-BD59-A6C34878D82A}">
                    <a16:rowId xmlns:a16="http://schemas.microsoft.com/office/drawing/2014/main" val="788288104"/>
                  </a:ext>
                </a:extLst>
              </a:tr>
              <a:tr h="326581">
                <a:tc>
                  <a:txBody>
                    <a:bodyPr/>
                    <a:lstStyle/>
                    <a:p>
                      <a:pPr fontAlgn="b"/>
                      <a:r>
                        <a:rPr lang="en-US" sz="1000">
                          <a:effectLst/>
                          <a:latin typeface="Arial"/>
                        </a:rPr>
                        <a:t>FY24_SEM_Q2_Dog</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$1.51</a:t>
                      </a:r>
                    </a:p>
                  </a:txBody>
                  <a:tcPr marL="9525" marR="9525" marT="9525" anchor="b">
                    <a:lnL w="12700">
                      <a:solidFill>
                        <a:schemeClr val="tx1"/>
                      </a:solidFill>
                    </a:lnL>
                    <a:lnR>
                      <a:noFill/>
                    </a:lnR>
                    <a:lnT>
                      <a:noFill/>
                    </a:lnT>
                    <a:lnB>
                      <a:noFill/>
                    </a:lnB>
                    <a:solidFill>
                      <a:srgbClr val="63BE7B"/>
                    </a:solidFill>
                  </a:tcPr>
                </a:tc>
                <a:tc>
                  <a:txBody>
                    <a:bodyPr/>
                    <a:lstStyle/>
                    <a:p>
                      <a:pPr algn="r" fontAlgn="b"/>
                      <a:r>
                        <a:rPr lang="en-US" sz="1000">
                          <a:effectLst/>
                          <a:latin typeface="Arial"/>
                        </a:rPr>
                        <a:t>$4.86</a:t>
                      </a:r>
                    </a:p>
                  </a:txBody>
                  <a:tcPr marL="9525" marR="9525" marT="9525" anchor="b">
                    <a:lnL>
                      <a:noFill/>
                    </a:lnL>
                    <a:lnR>
                      <a:noFill/>
                    </a:lnR>
                    <a:lnT>
                      <a:noFill/>
                    </a:lnT>
                    <a:lnB>
                      <a:noFill/>
                    </a:lnB>
                    <a:solidFill>
                      <a:srgbClr val="A9D27F"/>
                    </a:solidFill>
                  </a:tcPr>
                </a:tc>
                <a:tc>
                  <a:txBody>
                    <a:bodyPr/>
                    <a:lstStyle/>
                    <a:p>
                      <a:pPr algn="r" fontAlgn="b"/>
                      <a:r>
                        <a:rPr lang="en-US" sz="1000">
                          <a:effectLst/>
                          <a:latin typeface="Arial"/>
                        </a:rPr>
                        <a:t>31.02%</a:t>
                      </a:r>
                    </a:p>
                  </a:txBody>
                  <a:tcPr marL="9525" marR="9525" marT="9525" anchor="b">
                    <a:lnL>
                      <a:noFill/>
                    </a:lnL>
                    <a:lnR>
                      <a:noFill/>
                    </a:lnR>
                    <a:lnT>
                      <a:noFill/>
                    </a:lnT>
                    <a:lnB>
                      <a:noFill/>
                    </a:lnB>
                    <a:solidFill>
                      <a:srgbClr val="FA9373"/>
                    </a:solidFill>
                  </a:tcPr>
                </a:tc>
                <a:tc>
                  <a:txBody>
                    <a:bodyPr/>
                    <a:lstStyle/>
                    <a:p>
                      <a:pPr algn="r" fontAlgn="b"/>
                      <a:r>
                        <a:rPr lang="en-US" sz="1000">
                          <a:effectLst/>
                          <a:latin typeface="Arial"/>
                        </a:rPr>
                        <a:t>1.02%</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$35.33</a:t>
                      </a:r>
                    </a:p>
                  </a:txBody>
                  <a:tcPr marL="9525" marR="9525" marT="9525" anchor="b">
                    <a:lnL>
                      <a:noFill/>
                    </a:lnL>
                    <a:lnR w="12700" cap="flat" cmpd="sng" algn="ctr">
                      <a:solidFill>
                        <a:schemeClr val="tx1"/>
                      </a:solidFill>
                      <a:prstDash val="solid"/>
                      <a:round/>
                      <a:headEnd type="none" w="med" len="med"/>
                      <a:tailEnd type="none" w="med" len="med"/>
                    </a:lnR>
                    <a:lnT>
                      <a:noFill/>
                    </a:lnT>
                    <a:lnB>
                      <a:noFill/>
                    </a:lnB>
                    <a:solidFill>
                      <a:srgbClr val="63BE7B"/>
                    </a:solidFill>
                  </a:tcPr>
                </a:tc>
                <a:extLst>
                  <a:ext uri="{0D108BD9-81ED-4DB2-BD59-A6C34878D82A}">
                    <a16:rowId xmlns:a16="http://schemas.microsoft.com/office/drawing/2014/main" val="4171831873"/>
                  </a:ext>
                </a:extLst>
              </a:tr>
              <a:tr h="326581">
                <a:tc>
                  <a:txBody>
                    <a:bodyPr/>
                    <a:lstStyle/>
                    <a:p>
                      <a:pPr fontAlgn="b"/>
                      <a:r>
                        <a:rPr lang="en-US" sz="1000">
                          <a:effectLst/>
                          <a:latin typeface="Arial"/>
                        </a:rPr>
                        <a:t>FY24_SEM_Q2_Fish</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$5.44</a:t>
                      </a:r>
                    </a:p>
                  </a:txBody>
                  <a:tcPr marL="9525" marR="9525" marT="9525" anchor="b">
                    <a:lnL w="12700">
                      <a:solidFill>
                        <a:schemeClr val="tx1"/>
                      </a:solidFill>
                    </a:lnL>
                    <a:lnR>
                      <a:noFill/>
                    </a:lnR>
                    <a:lnT>
                      <a:noFill/>
                    </a:lnT>
                    <a:lnB w="12700">
                      <a:solidFill>
                        <a:schemeClr val="tx1"/>
                      </a:solidFill>
                    </a:lnB>
                    <a:solidFill>
                      <a:srgbClr val="FA7D6F"/>
                    </a:solidFill>
                  </a:tcPr>
                </a:tc>
                <a:tc>
                  <a:txBody>
                    <a:bodyPr/>
                    <a:lstStyle/>
                    <a:p>
                      <a:pPr algn="r" fontAlgn="b"/>
                      <a:r>
                        <a:rPr lang="en-US" sz="1000">
                          <a:effectLst/>
                          <a:latin typeface="Arial"/>
                        </a:rPr>
                        <a:t>$6.25</a:t>
                      </a:r>
                    </a:p>
                  </a:txBody>
                  <a:tcPr marL="9525" marR="9525" marT="9525" anchor="b">
                    <a:lnL>
                      <a:noFill/>
                    </a:lnL>
                    <a:lnR>
                      <a:noFill/>
                    </a:lnR>
                    <a:lnT>
                      <a:noFill/>
                    </a:lnT>
                    <a:lnB w="12700">
                      <a:solidFill>
                        <a:schemeClr val="tx1"/>
                      </a:solidFill>
                    </a:lnB>
                    <a:solidFill>
                      <a:srgbClr val="FFE583"/>
                    </a:solidFill>
                  </a:tcPr>
                </a:tc>
                <a:tc>
                  <a:txBody>
                    <a:bodyPr/>
                    <a:lstStyle/>
                    <a:p>
                      <a:pPr algn="r" fontAlgn="b"/>
                      <a:r>
                        <a:rPr lang="en-US" sz="1000">
                          <a:effectLst/>
                          <a:latin typeface="Arial"/>
                        </a:rPr>
                        <a:t>87.09%</a:t>
                      </a:r>
                    </a:p>
                  </a:txBody>
                  <a:tcPr marL="9525" marR="9525" marT="9525" anchor="b">
                    <a:lnL>
                      <a:noFill/>
                    </a:lnL>
                    <a:lnR>
                      <a:noFill/>
                    </a:lnR>
                    <a:lnT>
                      <a:noFill/>
                    </a:lnT>
                    <a:lnB w="12700">
                      <a:solidFill>
                        <a:schemeClr val="tx1"/>
                      </a:solidFill>
                    </a:lnB>
                    <a:solidFill>
                      <a:srgbClr val="84C87D"/>
                    </a:solidFill>
                  </a:tcPr>
                </a:tc>
                <a:tc>
                  <a:txBody>
                    <a:bodyPr/>
                    <a:lstStyle/>
                    <a:p>
                      <a:pPr algn="r" fontAlgn="b"/>
                      <a:r>
                        <a:rPr lang="en-US" sz="1000">
                          <a:effectLst/>
                          <a:latin typeface="Arial"/>
                        </a:rPr>
                        <a:t>0.08%</a:t>
                      </a:r>
                    </a:p>
                  </a:txBody>
                  <a:tcPr marL="9525" marR="9525" marT="9525" anchor="b">
                    <a:lnL>
                      <a:noFill/>
                    </a:lnL>
                    <a:lnR>
                      <a:noFill/>
                    </a:lnR>
                    <a:lnT>
                      <a:noFill/>
                    </a:lnT>
                    <a:lnB w="12700">
                      <a:solidFill>
                        <a:schemeClr val="tx1"/>
                      </a:solidFill>
                    </a:lnB>
                    <a:solidFill>
                      <a:srgbClr val="F8696B"/>
                    </a:solidFill>
                  </a:tcPr>
                </a:tc>
                <a:tc>
                  <a:txBody>
                    <a:bodyPr/>
                    <a:lstStyle/>
                    <a:p>
                      <a:pPr algn="r" fontAlgn="b"/>
                      <a:r>
                        <a:rPr lang="en-US" sz="1000">
                          <a:effectLst/>
                          <a:latin typeface="Arial"/>
                        </a:rPr>
                        <a:t>$6.31</a:t>
                      </a:r>
                    </a:p>
                  </a:txBody>
                  <a:tcPr marL="9525" marR="9525" marT="9525" anchor="b">
                    <a:lnL>
                      <a:noFill/>
                    </a:lnL>
                    <a:lnR w="12700">
                      <a:solidFill>
                        <a:schemeClr val="tx1"/>
                      </a:solidFill>
                    </a:lnR>
                    <a:lnT>
                      <a:noFill/>
                    </a:lnT>
                    <a:lnB w="12700">
                      <a:solidFill>
                        <a:schemeClr val="tx1"/>
                      </a:solidFill>
                    </a:lnB>
                    <a:solidFill>
                      <a:srgbClr val="F8696B"/>
                    </a:solidFill>
                  </a:tcPr>
                </a:tc>
                <a:extLst>
                  <a:ext uri="{0D108BD9-81ED-4DB2-BD59-A6C34878D82A}">
                    <a16:rowId xmlns:a16="http://schemas.microsoft.com/office/drawing/2014/main" val="3873895976"/>
                  </a:ext>
                </a:extLst>
              </a:tr>
            </a:tbl>
          </a:graphicData>
        </a:graphic>
      </p:graphicFrame>
      <p:graphicFrame>
        <p:nvGraphicFramePr>
          <p:cNvPr id="9" name="Table 8">
            <a:extLst>
              <a:ext uri="{FF2B5EF4-FFF2-40B4-BE49-F238E27FC236}">
                <a16:creationId xmlns:a16="http://schemas.microsoft.com/office/drawing/2014/main" id="{D77F2D13-341D-0335-F493-F94834E99A66}"/>
              </a:ext>
            </a:extLst>
          </p:cNvPr>
          <p:cNvGraphicFramePr>
            <a:graphicFrameLocks noGrp="1"/>
          </p:cNvGraphicFramePr>
          <p:nvPr>
            <p:extLst>
              <p:ext uri="{D42A27DB-BD31-4B8C-83A1-F6EECF244321}">
                <p14:modId xmlns:p14="http://schemas.microsoft.com/office/powerpoint/2010/main" val="902941664"/>
              </p:ext>
            </p:extLst>
          </p:nvPr>
        </p:nvGraphicFramePr>
        <p:xfrm>
          <a:off x="603390" y="2839548"/>
          <a:ext cx="4102100" cy="1655103"/>
        </p:xfrm>
        <a:graphic>
          <a:graphicData uri="http://schemas.openxmlformats.org/drawingml/2006/table">
            <a:tbl>
              <a:tblPr bandRow="1">
                <a:tableStyleId>{5C22544A-7EE6-4342-B048-85BDC9FD1C3A}</a:tableStyleId>
              </a:tblPr>
              <a:tblGrid>
                <a:gridCol w="820420">
                  <a:extLst>
                    <a:ext uri="{9D8B030D-6E8A-4147-A177-3AD203B41FA5}">
                      <a16:colId xmlns:a16="http://schemas.microsoft.com/office/drawing/2014/main" val="1931900227"/>
                    </a:ext>
                  </a:extLst>
                </a:gridCol>
                <a:gridCol w="820420">
                  <a:extLst>
                    <a:ext uri="{9D8B030D-6E8A-4147-A177-3AD203B41FA5}">
                      <a16:colId xmlns:a16="http://schemas.microsoft.com/office/drawing/2014/main" val="853964555"/>
                    </a:ext>
                  </a:extLst>
                </a:gridCol>
                <a:gridCol w="820420">
                  <a:extLst>
                    <a:ext uri="{9D8B030D-6E8A-4147-A177-3AD203B41FA5}">
                      <a16:colId xmlns:a16="http://schemas.microsoft.com/office/drawing/2014/main" val="2046507960"/>
                    </a:ext>
                  </a:extLst>
                </a:gridCol>
                <a:gridCol w="820420">
                  <a:extLst>
                    <a:ext uri="{9D8B030D-6E8A-4147-A177-3AD203B41FA5}">
                      <a16:colId xmlns:a16="http://schemas.microsoft.com/office/drawing/2014/main" val="1177325437"/>
                    </a:ext>
                  </a:extLst>
                </a:gridCol>
                <a:gridCol w="820420">
                  <a:extLst>
                    <a:ext uri="{9D8B030D-6E8A-4147-A177-3AD203B41FA5}">
                      <a16:colId xmlns:a16="http://schemas.microsoft.com/office/drawing/2014/main" val="3480733182"/>
                    </a:ext>
                  </a:extLst>
                </a:gridCol>
              </a:tblGrid>
              <a:tr h="214923">
                <a:tc gridSpan="5">
                  <a:txBody>
                    <a:bodyPr/>
                    <a:lstStyle/>
                    <a:p>
                      <a:pPr fontAlgn="b"/>
                      <a:r>
                        <a:rPr lang="en-US" sz="1000" b="1">
                          <a:effectLst/>
                          <a:latin typeface="Arial"/>
                        </a:rPr>
                        <a:t>Worst Performing Campaign Statistics</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85109022"/>
                  </a:ext>
                </a:extLst>
              </a:tr>
              <a:tr h="161925">
                <a:tc>
                  <a:txBody>
                    <a:bodyPr/>
                    <a:lstStyle/>
                    <a:p>
                      <a:pPr algn="ctr" fontAlgn="b"/>
                      <a:r>
                        <a:rPr lang="en-US" sz="1000" b="1">
                          <a:effectLst/>
                          <a:latin typeface="Arial"/>
                        </a:rPr>
                        <a:t>Campaign Name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
                      <a:r>
                        <a:rPr lang="en-US" sz="1000" b="1">
                          <a:effectLst/>
                          <a:latin typeface="Arial"/>
                        </a:rPr>
                        <a:t>CPC</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
                      <a:r>
                        <a:rPr lang="en-US" sz="1000" b="1">
                          <a:effectLst/>
                          <a:latin typeface="Arial"/>
                        </a:rPr>
                        <a:t>CPA</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
                      <a:r>
                        <a:rPr lang="en-US" sz="1000" b="1">
                          <a:effectLst/>
                          <a:latin typeface="Arial"/>
                        </a:rPr>
                        <a:t>CVR</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b"/>
                      <a:r>
                        <a:rPr lang="en-US" sz="1000" b="1">
                          <a:effectLst/>
                          <a:latin typeface="Arial"/>
                        </a:rPr>
                        <a:t>CTR</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229270323"/>
                  </a:ext>
                </a:extLst>
              </a:tr>
              <a:tr h="161925">
                <a:tc>
                  <a:txBody>
                    <a:bodyPr/>
                    <a:lstStyle/>
                    <a:p>
                      <a:pPr fontAlgn="b"/>
                      <a:r>
                        <a:rPr lang="en-US" sz="1000">
                          <a:effectLst/>
                          <a:latin typeface="Arial"/>
                        </a:rPr>
                        <a:t>Q2 Fish Campaign</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$5.44</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$6.25</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87.09%</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0.08%</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737537476"/>
                  </a:ext>
                </a:extLst>
              </a:tr>
              <a:tr h="161925">
                <a:tc>
                  <a:txBody>
                    <a:bodyPr/>
                    <a:lstStyle/>
                    <a:p>
                      <a:pPr fontAlgn="b"/>
                      <a:r>
                        <a:rPr lang="en-US" sz="1000">
                          <a:effectLst/>
                          <a:latin typeface="Arial"/>
                        </a:rPr>
                        <a:t>Q2 Bird Campaign</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$2.48</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$9.85</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25.17%</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0.39%</a:t>
                      </a: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332735143"/>
                  </a:ext>
                </a:extLst>
              </a:tr>
              <a:tr h="161925">
                <a:tc>
                  <a:txBody>
                    <a:bodyPr/>
                    <a:lstStyle/>
                    <a:p>
                      <a:pPr fontAlgn="b"/>
                      <a:r>
                        <a:rPr lang="en-US" sz="1000">
                          <a:effectLst/>
                          <a:latin typeface="Arial"/>
                        </a:rPr>
                        <a:t>Q1 Fish Campaign</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$2.89</a:t>
                      </a:r>
                      <a:endParaRPr lang="en-US" sz="1000">
                        <a:effectLst/>
                        <a:latin typeface="Arial" panose="020B0604020202020204" pitchFamily="34" charset="0"/>
                      </a:endParaRP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$3.87</a:t>
                      </a:r>
                      <a:endParaRPr lang="en-US" sz="1000">
                        <a:effectLst/>
                        <a:latin typeface="Arial" panose="020B0604020202020204" pitchFamily="34" charset="0"/>
                      </a:endParaRP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r">
                        <a:buNone/>
                      </a:pPr>
                      <a:r>
                        <a:rPr lang="en-US" sz="1000">
                          <a:effectLst/>
                          <a:latin typeface="Arial"/>
                        </a:rPr>
                        <a:t>74.82%</a:t>
                      </a:r>
                      <a:endParaRPr lang="en-US" sz="1000">
                        <a:effectLst/>
                        <a:latin typeface="Arial" panose="020B0604020202020204" pitchFamily="34" charset="0"/>
                      </a:endParaRP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0.14%</a:t>
                      </a:r>
                      <a:endParaRPr lang="en-US" sz="1000">
                        <a:effectLst/>
                        <a:latin typeface="Arial" panose="020B0604020202020204" pitchFamily="34" charset="0"/>
                      </a:endParaRPr>
                    </a:p>
                  </a:txBody>
                  <a:tcPr marL="9525" marR="9525" marT="9525" anchor="b">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618176"/>
                  </a:ext>
                </a:extLst>
              </a:tr>
            </a:tbl>
          </a:graphicData>
        </a:graphic>
      </p:graphicFrame>
      <p:sp>
        <p:nvSpPr>
          <p:cNvPr id="4" name="TextBox 3">
            <a:extLst>
              <a:ext uri="{FF2B5EF4-FFF2-40B4-BE49-F238E27FC236}">
                <a16:creationId xmlns:a16="http://schemas.microsoft.com/office/drawing/2014/main" id="{D83722F3-A143-B902-C7CD-2158DB6AAD16}"/>
              </a:ext>
            </a:extLst>
          </p:cNvPr>
          <p:cNvSpPr txBox="1"/>
          <p:nvPr/>
        </p:nvSpPr>
        <p:spPr>
          <a:xfrm>
            <a:off x="601848" y="4786132"/>
            <a:ext cx="1101956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To determine cost efficiency and performance, the measured KPIs were used as a baseline for comparison across all campaigns. Based on KPI outcomes, it was determined that the most cost efficient and best performing campaigns were both Dog Campaigns and Q2 Cat campaign, while the least cost efficient and worst performing were both Fish Campaigns and Q2 Bird Campaign.</a:t>
            </a:r>
          </a:p>
        </p:txBody>
      </p:sp>
    </p:spTree>
    <p:extLst>
      <p:ext uri="{BB962C8B-B14F-4D97-AF65-F5344CB8AC3E}">
        <p14:creationId xmlns:p14="http://schemas.microsoft.com/office/powerpoint/2010/main" val="36251243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8C2A-CECE-2926-9DCE-79CEC81CEABA}"/>
              </a:ext>
            </a:extLst>
          </p:cNvPr>
          <p:cNvSpPr>
            <a:spLocks noGrp="1"/>
          </p:cNvSpPr>
          <p:nvPr>
            <p:ph type="title"/>
          </p:nvPr>
        </p:nvSpPr>
        <p:spPr/>
        <p:txBody>
          <a:bodyPr/>
          <a:lstStyle/>
          <a:p>
            <a:pPr algn="ctr"/>
            <a:r>
              <a:rPr lang="en-US" b="1"/>
              <a:t>SEM Conquest Fish Campaign </a:t>
            </a:r>
          </a:p>
          <a:p>
            <a:endParaRPr lang="en-US" b="1"/>
          </a:p>
        </p:txBody>
      </p:sp>
      <p:graphicFrame>
        <p:nvGraphicFramePr>
          <p:cNvPr id="4" name="Chart 3">
            <a:extLst>
              <a:ext uri="{FF2B5EF4-FFF2-40B4-BE49-F238E27FC236}">
                <a16:creationId xmlns:a16="http://schemas.microsoft.com/office/drawing/2014/main" id="{D50138BE-DF46-1740-66CE-DA860F21D3A1}"/>
              </a:ext>
              <a:ext uri="{147F2762-F138-4A5C-976F-8EAC2B608ADB}">
                <a16:predDERef xmlns:a16="http://schemas.microsoft.com/office/drawing/2014/main" pred="{5C03C68B-54A8-4CAA-B8D6-BB635AB3A89B}"/>
              </a:ext>
            </a:extLst>
          </p:cNvPr>
          <p:cNvGraphicFramePr>
            <a:graphicFrameLocks/>
          </p:cNvGraphicFramePr>
          <p:nvPr>
            <p:extLst>
              <p:ext uri="{D42A27DB-BD31-4B8C-83A1-F6EECF244321}">
                <p14:modId xmlns:p14="http://schemas.microsoft.com/office/powerpoint/2010/main" val="2215539741"/>
              </p:ext>
            </p:extLst>
          </p:nvPr>
        </p:nvGraphicFramePr>
        <p:xfrm>
          <a:off x="749462" y="1357516"/>
          <a:ext cx="459105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F8390C6C-E3D3-B93F-1EA7-3C3EBF9AA559}"/>
              </a:ext>
            </a:extLst>
          </p:cNvPr>
          <p:cNvGraphicFramePr>
            <a:graphicFrameLocks noGrp="1"/>
          </p:cNvGraphicFramePr>
          <p:nvPr>
            <p:extLst>
              <p:ext uri="{D42A27DB-BD31-4B8C-83A1-F6EECF244321}">
                <p14:modId xmlns:p14="http://schemas.microsoft.com/office/powerpoint/2010/main" val="2982006973"/>
              </p:ext>
            </p:extLst>
          </p:nvPr>
        </p:nvGraphicFramePr>
        <p:xfrm>
          <a:off x="837711" y="4233521"/>
          <a:ext cx="4103964" cy="2266911"/>
        </p:xfrm>
        <a:graphic>
          <a:graphicData uri="http://schemas.openxmlformats.org/drawingml/2006/table">
            <a:tbl>
              <a:tblPr bandRow="1">
                <a:tableStyleId>{5C22544A-7EE6-4342-B048-85BDC9FD1C3A}</a:tableStyleId>
              </a:tblPr>
              <a:tblGrid>
                <a:gridCol w="2215414">
                  <a:extLst>
                    <a:ext uri="{9D8B030D-6E8A-4147-A177-3AD203B41FA5}">
                      <a16:colId xmlns:a16="http://schemas.microsoft.com/office/drawing/2014/main" val="2338116206"/>
                    </a:ext>
                  </a:extLst>
                </a:gridCol>
                <a:gridCol w="1888550">
                  <a:extLst>
                    <a:ext uri="{9D8B030D-6E8A-4147-A177-3AD203B41FA5}">
                      <a16:colId xmlns:a16="http://schemas.microsoft.com/office/drawing/2014/main" val="2168301422"/>
                    </a:ext>
                  </a:extLst>
                </a:gridCol>
              </a:tblGrid>
              <a:tr h="251879">
                <a:tc>
                  <a:txBody>
                    <a:bodyPr/>
                    <a:lstStyle/>
                    <a:p>
                      <a:pPr algn="ctr" fontAlgn="b"/>
                      <a:r>
                        <a:rPr lang="en-US" sz="1000" b="1">
                          <a:effectLst/>
                          <a:latin typeface="Arial"/>
                        </a:rPr>
                        <a:t>Campaign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fontAlgn="b"/>
                      <a:r>
                        <a:rPr lang="en-US" sz="1000" b="1">
                          <a:effectLst/>
                          <a:latin typeface="Arial"/>
                        </a:rPr>
                        <a:t>ROI</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688207469"/>
                  </a:ext>
                </a:extLst>
              </a:tr>
              <a:tr h="251879">
                <a:tc>
                  <a:txBody>
                    <a:bodyPr/>
                    <a:lstStyle/>
                    <a:p>
                      <a:pPr fontAlgn="b"/>
                      <a:r>
                        <a:rPr lang="en-US" sz="1000">
                          <a:effectLst/>
                          <a:latin typeface="Arial"/>
                        </a:rPr>
                        <a:t>SEMC_Q1 Bird</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$17.29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1378797820"/>
                  </a:ext>
                </a:extLst>
              </a:tr>
              <a:tr h="251879">
                <a:tc>
                  <a:txBody>
                    <a:bodyPr/>
                    <a:lstStyle/>
                    <a:p>
                      <a:pPr fontAlgn="b"/>
                      <a:r>
                        <a:rPr lang="en-US" sz="1000">
                          <a:effectLst/>
                          <a:latin typeface="Arial"/>
                        </a:rPr>
                        <a:t>SEMC_Q1 Cat</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$23.82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2295852306"/>
                  </a:ext>
                </a:extLst>
              </a:tr>
              <a:tr h="251879">
                <a:tc>
                  <a:txBody>
                    <a:bodyPr/>
                    <a:lstStyle/>
                    <a:p>
                      <a:pPr fontAlgn="b"/>
                      <a:r>
                        <a:rPr lang="en-US" sz="1000">
                          <a:effectLst/>
                          <a:latin typeface="Arial"/>
                        </a:rPr>
                        <a:t>SEMC_Q1 Dog</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$31.40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2543544019"/>
                  </a:ext>
                </a:extLst>
              </a:tr>
              <a:tr h="251879">
                <a:tc>
                  <a:txBody>
                    <a:bodyPr/>
                    <a:lstStyle/>
                    <a:p>
                      <a:pPr fontAlgn="b"/>
                      <a:r>
                        <a:rPr lang="en-US" sz="1000">
                          <a:effectLst/>
                          <a:latin typeface="Arial"/>
                        </a:rPr>
                        <a:t>SEMC_Q1 Fish</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ED7D31"/>
                    </a:solidFill>
                  </a:tcPr>
                </a:tc>
                <a:tc>
                  <a:txBody>
                    <a:bodyPr/>
                    <a:lstStyle/>
                    <a:p>
                      <a:pPr algn="r" fontAlgn="b"/>
                      <a:r>
                        <a:rPr lang="en-US" sz="1000">
                          <a:effectLst/>
                          <a:latin typeface="Arial"/>
                        </a:rPr>
                        <a:t>$9.90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rgbClr val="ED7D31"/>
                    </a:solidFill>
                  </a:tcPr>
                </a:tc>
                <a:extLst>
                  <a:ext uri="{0D108BD9-81ED-4DB2-BD59-A6C34878D82A}">
                    <a16:rowId xmlns:a16="http://schemas.microsoft.com/office/drawing/2014/main" val="3709127421"/>
                  </a:ext>
                </a:extLst>
              </a:tr>
              <a:tr h="251879">
                <a:tc>
                  <a:txBody>
                    <a:bodyPr/>
                    <a:lstStyle/>
                    <a:p>
                      <a:pPr fontAlgn="b"/>
                      <a:r>
                        <a:rPr lang="en-US" sz="1000">
                          <a:effectLst/>
                          <a:latin typeface="Arial"/>
                        </a:rPr>
                        <a:t>SEMC_Q2 Bird</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$16.39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3009632896"/>
                  </a:ext>
                </a:extLst>
              </a:tr>
              <a:tr h="251879">
                <a:tc>
                  <a:txBody>
                    <a:bodyPr/>
                    <a:lstStyle/>
                    <a:p>
                      <a:pPr fontAlgn="b"/>
                      <a:r>
                        <a:rPr lang="en-US" sz="1000">
                          <a:effectLst/>
                          <a:latin typeface="Arial"/>
                        </a:rPr>
                        <a:t>SEMC_Q2 Cat</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$26.72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1949206810"/>
                  </a:ext>
                </a:extLst>
              </a:tr>
              <a:tr h="251879">
                <a:tc>
                  <a:txBody>
                    <a:bodyPr/>
                    <a:lstStyle/>
                    <a:p>
                      <a:pPr fontAlgn="b"/>
                      <a:r>
                        <a:rPr lang="en-US" sz="1000">
                          <a:effectLst/>
                          <a:latin typeface="Arial"/>
                        </a:rPr>
                        <a:t>SEMC_Q2 Dog</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$35.33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a:solidFill>
                        <a:schemeClr val="tx1"/>
                      </a:solidFill>
                    </a:lnB>
                    <a:noFill/>
                  </a:tcPr>
                </a:tc>
                <a:extLst>
                  <a:ext uri="{0D108BD9-81ED-4DB2-BD59-A6C34878D82A}">
                    <a16:rowId xmlns:a16="http://schemas.microsoft.com/office/drawing/2014/main" val="1819197325"/>
                  </a:ext>
                </a:extLst>
              </a:tr>
              <a:tr h="251879">
                <a:tc>
                  <a:txBody>
                    <a:bodyPr/>
                    <a:lstStyle/>
                    <a:p>
                      <a:pPr fontAlgn="b"/>
                      <a:r>
                        <a:rPr lang="en-US" sz="1000">
                          <a:effectLst/>
                          <a:latin typeface="Arial"/>
                        </a:rPr>
                        <a:t>SEMC_Q2 Fish</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cap="flat" cmpd="sng" algn="ctr">
                      <a:solidFill>
                        <a:srgbClr val="000000"/>
                      </a:solidFill>
                      <a:prstDash val="solid"/>
                      <a:round/>
                      <a:headEnd type="none" w="med" len="med"/>
                      <a:tailEnd type="none" w="med" len="med"/>
                    </a:lnB>
                    <a:solidFill>
                      <a:srgbClr val="ED7D31"/>
                    </a:solidFill>
                  </a:tcPr>
                </a:tc>
                <a:tc>
                  <a:txBody>
                    <a:bodyPr/>
                    <a:lstStyle/>
                    <a:p>
                      <a:pPr algn="r" fontAlgn="b"/>
                      <a:r>
                        <a:rPr lang="en-US" sz="1000">
                          <a:effectLst/>
                          <a:latin typeface="Arial"/>
                        </a:rPr>
                        <a:t>$6.31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chemeClr val="tx1"/>
                      </a:solidFill>
                    </a:lnT>
                    <a:lnB w="1270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928514008"/>
                  </a:ext>
                </a:extLst>
              </a:tr>
            </a:tbl>
          </a:graphicData>
        </a:graphic>
      </p:graphicFrame>
      <p:sp>
        <p:nvSpPr>
          <p:cNvPr id="7" name="TextBox 6">
            <a:extLst>
              <a:ext uri="{FF2B5EF4-FFF2-40B4-BE49-F238E27FC236}">
                <a16:creationId xmlns:a16="http://schemas.microsoft.com/office/drawing/2014/main" id="{03ADB7F2-5E26-3DE6-DF45-5573EEC1C521}"/>
              </a:ext>
            </a:extLst>
          </p:cNvPr>
          <p:cNvSpPr txBox="1"/>
          <p:nvPr/>
        </p:nvSpPr>
        <p:spPr>
          <a:xfrm>
            <a:off x="5660245" y="1356138"/>
            <a:ext cx="591818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Across both quarters of the SEM-C campaign, the Fish campaign has done the worst. It generated the least amount of revenue for both quarters, and while they did have some highlights such as higher CVRs, the KPIs show that they have done rather poorly everywhere else. </a:t>
            </a:r>
          </a:p>
          <a:p>
            <a:endParaRPr lang="en-US"/>
          </a:p>
          <a:p>
            <a:r>
              <a:rPr lang="en-US"/>
              <a:t>The suggestion stands to suspend the SEM-C Fish Campaign and instead divert it to the other campaigns that have performed higher, such as the Dog Campaign or Cat campaign. </a:t>
            </a:r>
          </a:p>
        </p:txBody>
      </p:sp>
      <p:graphicFrame>
        <p:nvGraphicFramePr>
          <p:cNvPr id="3" name="Chart 2">
            <a:extLst>
              <a:ext uri="{FF2B5EF4-FFF2-40B4-BE49-F238E27FC236}">
                <a16:creationId xmlns:a16="http://schemas.microsoft.com/office/drawing/2014/main" id="{55F3EFFF-2F71-BA03-97F7-D5E5796D7667}"/>
              </a:ext>
            </a:extLst>
          </p:cNvPr>
          <p:cNvGraphicFramePr>
            <a:graphicFrameLocks/>
          </p:cNvGraphicFramePr>
          <p:nvPr>
            <p:extLst>
              <p:ext uri="{D42A27DB-BD31-4B8C-83A1-F6EECF244321}">
                <p14:modId xmlns:p14="http://schemas.microsoft.com/office/powerpoint/2010/main" val="2346410174"/>
              </p:ext>
            </p:extLst>
          </p:nvPr>
        </p:nvGraphicFramePr>
        <p:xfrm>
          <a:off x="6639576" y="3919008"/>
          <a:ext cx="4533900" cy="2895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1731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B1D4-F8AC-3209-F388-415813D299D9}"/>
              </a:ext>
            </a:extLst>
          </p:cNvPr>
          <p:cNvSpPr>
            <a:spLocks noGrp="1"/>
          </p:cNvSpPr>
          <p:nvPr>
            <p:ph type="title"/>
          </p:nvPr>
        </p:nvSpPr>
        <p:spPr>
          <a:xfrm>
            <a:off x="838200" y="234869"/>
            <a:ext cx="10515600" cy="1325563"/>
          </a:xfrm>
        </p:spPr>
        <p:txBody>
          <a:bodyPr/>
          <a:lstStyle/>
          <a:p>
            <a:r>
              <a:rPr lang="en-US" b="1"/>
              <a:t>Overall SEM-Conquest Campaign Insights</a:t>
            </a:r>
          </a:p>
        </p:txBody>
      </p:sp>
      <p:sp>
        <p:nvSpPr>
          <p:cNvPr id="3" name="Content Placeholder 2">
            <a:extLst>
              <a:ext uri="{FF2B5EF4-FFF2-40B4-BE49-F238E27FC236}">
                <a16:creationId xmlns:a16="http://schemas.microsoft.com/office/drawing/2014/main" id="{8C4A98A1-0E90-E892-3352-A67753A74BE6}"/>
              </a:ext>
            </a:extLst>
          </p:cNvPr>
          <p:cNvSpPr>
            <a:spLocks noGrp="1"/>
          </p:cNvSpPr>
          <p:nvPr>
            <p:ph idx="1"/>
          </p:nvPr>
        </p:nvSpPr>
        <p:spPr>
          <a:xfrm>
            <a:off x="838200" y="1825625"/>
            <a:ext cx="5546318" cy="4351338"/>
          </a:xfrm>
        </p:spPr>
        <p:txBody>
          <a:bodyPr vert="horz" lIns="91440" tIns="45720" rIns="91440" bIns="45720" rtlCol="0" anchor="t">
            <a:normAutofit lnSpcReduction="10000"/>
          </a:bodyPr>
          <a:lstStyle/>
          <a:p>
            <a:r>
              <a:rPr lang="en-US" sz="1800" b="1"/>
              <a:t>Top Performers:</a:t>
            </a:r>
            <a:r>
              <a:rPr lang="en-US" sz="1800"/>
              <a:t> Dog Campaigns performed the best out of all operating SEM-C campaigns and overall were the most cost efficient, with Cat Campaigns following close behind</a:t>
            </a:r>
          </a:p>
          <a:p>
            <a:r>
              <a:rPr lang="en-US" sz="1800" b="1"/>
              <a:t>Quarterly: </a:t>
            </a:r>
            <a:r>
              <a:rPr lang="en-US" sz="1800"/>
              <a:t>Q2 SEM-C Campaign outperformed Q1 with over $80,000 in revenue and $1.52 difference in ROI</a:t>
            </a:r>
          </a:p>
          <a:p>
            <a:r>
              <a:rPr lang="en-US" sz="1800" b="1"/>
              <a:t>Fish Campaign Insights</a:t>
            </a:r>
            <a:r>
              <a:rPr lang="en-US" sz="1800"/>
              <a:t>: Across both quarters, the Fish Campaigns were the lowest performing and the least cost efficient, generating the lowest revenue across the campaign. </a:t>
            </a:r>
          </a:p>
          <a:p>
            <a:r>
              <a:rPr lang="en-US" sz="1800" b="1"/>
              <a:t>Recommendations: </a:t>
            </a:r>
            <a:r>
              <a:rPr lang="en-US" sz="1800"/>
              <a:t>Suggested to suspend the Fish SEM-C campaign due to inefficiency and low performance, and divert budget to the Dog or Cat campaigns since they are the highest performers and will improve cost efficiency and performance.</a:t>
            </a:r>
          </a:p>
        </p:txBody>
      </p:sp>
      <p:graphicFrame>
        <p:nvGraphicFramePr>
          <p:cNvPr id="5" name="Table 4">
            <a:extLst>
              <a:ext uri="{FF2B5EF4-FFF2-40B4-BE49-F238E27FC236}">
                <a16:creationId xmlns:a16="http://schemas.microsoft.com/office/drawing/2014/main" id="{AD781BAC-48EB-8458-EFAA-4E91043A4DA9}"/>
              </a:ext>
            </a:extLst>
          </p:cNvPr>
          <p:cNvGraphicFramePr>
            <a:graphicFrameLocks noGrp="1"/>
          </p:cNvGraphicFramePr>
          <p:nvPr>
            <p:extLst>
              <p:ext uri="{D42A27DB-BD31-4B8C-83A1-F6EECF244321}">
                <p14:modId xmlns:p14="http://schemas.microsoft.com/office/powerpoint/2010/main" val="2640383085"/>
              </p:ext>
            </p:extLst>
          </p:nvPr>
        </p:nvGraphicFramePr>
        <p:xfrm>
          <a:off x="6727743" y="1348153"/>
          <a:ext cx="4771456" cy="2399410"/>
        </p:xfrm>
        <a:graphic>
          <a:graphicData uri="http://schemas.openxmlformats.org/drawingml/2006/table">
            <a:tbl>
              <a:tblPr bandRow="1">
                <a:tableStyleId>{5C22544A-7EE6-4342-B048-85BDC9FD1C3A}</a:tableStyleId>
              </a:tblPr>
              <a:tblGrid>
                <a:gridCol w="1377838">
                  <a:extLst>
                    <a:ext uri="{9D8B030D-6E8A-4147-A177-3AD203B41FA5}">
                      <a16:colId xmlns:a16="http://schemas.microsoft.com/office/drawing/2014/main" val="1070996914"/>
                    </a:ext>
                  </a:extLst>
                </a:gridCol>
                <a:gridCol w="505258">
                  <a:extLst>
                    <a:ext uri="{9D8B030D-6E8A-4147-A177-3AD203B41FA5}">
                      <a16:colId xmlns:a16="http://schemas.microsoft.com/office/drawing/2014/main" val="2392017030"/>
                    </a:ext>
                  </a:extLst>
                </a:gridCol>
                <a:gridCol w="1472498">
                  <a:extLst>
                    <a:ext uri="{9D8B030D-6E8A-4147-A177-3AD203B41FA5}">
                      <a16:colId xmlns:a16="http://schemas.microsoft.com/office/drawing/2014/main" val="1776842148"/>
                    </a:ext>
                  </a:extLst>
                </a:gridCol>
                <a:gridCol w="1415862">
                  <a:extLst>
                    <a:ext uri="{9D8B030D-6E8A-4147-A177-3AD203B41FA5}">
                      <a16:colId xmlns:a16="http://schemas.microsoft.com/office/drawing/2014/main" val="1740416624"/>
                    </a:ext>
                  </a:extLst>
                </a:gridCol>
              </a:tblGrid>
              <a:tr h="239941">
                <a:tc>
                  <a:txBody>
                    <a:bodyPr/>
                    <a:lstStyle/>
                    <a:p>
                      <a:pPr fontAlgn="b"/>
                      <a:r>
                        <a:rPr lang="en-US" sz="1000" b="1">
                          <a:effectLst/>
                          <a:latin typeface="Arial"/>
                        </a:rPr>
                        <a:t>Campaign Name</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a:rPr>
                        <a:t>Clicks</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a:rPr>
                        <a:t>Impressions</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a:rPr>
                        <a:t>Orders</a:t>
                      </a:r>
                      <a:endParaRPr lang="en-US" sz="1000" b="1">
                        <a:effectLst/>
                        <a:latin typeface="Arial" panose="020B0604020202020204" pitchFamily="34" charset="0"/>
                      </a:endParaRP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3395581727"/>
                  </a:ext>
                </a:extLst>
              </a:tr>
              <a:tr h="239941">
                <a:tc>
                  <a:txBody>
                    <a:bodyPr/>
                    <a:lstStyle/>
                    <a:p>
                      <a:pPr fontAlgn="b"/>
                      <a:r>
                        <a:rPr lang="en-US" sz="1000">
                          <a:effectLst/>
                          <a:latin typeface="Arial"/>
                        </a:rPr>
                        <a:t>FY24_SEM_Q1_Bird</a:t>
                      </a:r>
                    </a:p>
                  </a:txBody>
                  <a:tcPr marL="9525" marR="9525" marT="9525" anchor="b">
                    <a:lnL>
                      <a:noFill/>
                    </a:lnL>
                    <a:lnR>
                      <a:noFill/>
                    </a:lnR>
                    <a:lnT>
                      <a:noFill/>
                    </a:lnT>
                    <a:lnB>
                      <a:noFill/>
                    </a:lnB>
                    <a:noFill/>
                  </a:tcPr>
                </a:tc>
                <a:tc>
                  <a:txBody>
                    <a:bodyPr/>
                    <a:lstStyle/>
                    <a:p>
                      <a:pPr algn="r" fontAlgn="b"/>
                      <a:r>
                        <a:rPr lang="en-US" sz="1000">
                          <a:effectLst/>
                          <a:latin typeface="Arial"/>
                        </a:rPr>
                        <a:t>3,856</a:t>
                      </a:r>
                    </a:p>
                  </a:txBody>
                  <a:tcPr marL="9525" marR="9525" marT="9525" anchor="b">
                    <a:lnL>
                      <a:noFill/>
                    </a:lnL>
                    <a:lnR>
                      <a:noFill/>
                    </a:lnR>
                    <a:lnT>
                      <a:noFill/>
                    </a:lnT>
                    <a:lnB>
                      <a:noFill/>
                    </a:lnB>
                    <a:noFill/>
                  </a:tcPr>
                </a:tc>
                <a:tc>
                  <a:txBody>
                    <a:bodyPr/>
                    <a:lstStyle/>
                    <a:p>
                      <a:pPr algn="r" fontAlgn="b"/>
                      <a:r>
                        <a:rPr lang="en-US" sz="1000">
                          <a:effectLst/>
                          <a:latin typeface="Arial"/>
                        </a:rPr>
                        <a:t>1,234,298</a:t>
                      </a:r>
                    </a:p>
                  </a:txBody>
                  <a:tcPr marL="9525" marR="9525" marT="9525" anchor="b">
                    <a:lnL>
                      <a:noFill/>
                    </a:lnL>
                    <a:lnR>
                      <a:noFill/>
                    </a:lnR>
                    <a:lnT>
                      <a:noFill/>
                    </a:lnT>
                    <a:lnB>
                      <a:noFill/>
                    </a:lnB>
                    <a:noFill/>
                  </a:tcPr>
                </a:tc>
                <a:tc>
                  <a:txBody>
                    <a:bodyPr/>
                    <a:lstStyle/>
                    <a:p>
                      <a:pPr algn="r" fontAlgn="b"/>
                      <a:r>
                        <a:rPr lang="en-US" sz="1000">
                          <a:effectLst/>
                          <a:latin typeface="Arial"/>
                        </a:rPr>
                        <a:t>976</a:t>
                      </a:r>
                    </a:p>
                  </a:txBody>
                  <a:tcPr marL="9525" marR="9525" marT="9525" anchor="b">
                    <a:lnL>
                      <a:noFill/>
                    </a:lnL>
                    <a:lnR>
                      <a:noFill/>
                    </a:lnR>
                    <a:lnT>
                      <a:noFill/>
                    </a:lnT>
                    <a:lnB>
                      <a:noFill/>
                    </a:lnB>
                    <a:noFill/>
                  </a:tcPr>
                </a:tc>
                <a:extLst>
                  <a:ext uri="{0D108BD9-81ED-4DB2-BD59-A6C34878D82A}">
                    <a16:rowId xmlns:a16="http://schemas.microsoft.com/office/drawing/2014/main" val="2574920568"/>
                  </a:ext>
                </a:extLst>
              </a:tr>
              <a:tr h="239941">
                <a:tc>
                  <a:txBody>
                    <a:bodyPr/>
                    <a:lstStyle/>
                    <a:p>
                      <a:pPr fontAlgn="b"/>
                      <a:r>
                        <a:rPr lang="en-US" sz="1000">
                          <a:effectLst/>
                          <a:latin typeface="Arial"/>
                        </a:rPr>
                        <a:t>FY24_SEM_Q1_Cat</a:t>
                      </a:r>
                    </a:p>
                  </a:txBody>
                  <a:tcPr marL="9525" marR="9525" marT="9525" anchor="b">
                    <a:lnL>
                      <a:noFill/>
                    </a:lnL>
                    <a:lnR>
                      <a:noFill/>
                    </a:lnR>
                    <a:lnT>
                      <a:noFill/>
                    </a:lnT>
                    <a:lnB>
                      <a:noFill/>
                    </a:lnB>
                    <a:noFill/>
                  </a:tcPr>
                </a:tc>
                <a:tc>
                  <a:txBody>
                    <a:bodyPr/>
                    <a:lstStyle/>
                    <a:p>
                      <a:pPr algn="r" fontAlgn="b"/>
                      <a:r>
                        <a:rPr lang="en-US" sz="1000">
                          <a:effectLst/>
                          <a:latin typeface="Arial"/>
                        </a:rPr>
                        <a:t>3,154</a:t>
                      </a:r>
                    </a:p>
                  </a:txBody>
                  <a:tcPr marL="9525" marR="9525" marT="9525" anchor="b">
                    <a:lnL>
                      <a:noFill/>
                    </a:lnL>
                    <a:lnR>
                      <a:noFill/>
                    </a:lnR>
                    <a:lnT>
                      <a:noFill/>
                    </a:lnT>
                    <a:lnB>
                      <a:noFill/>
                    </a:lnB>
                    <a:noFill/>
                  </a:tcPr>
                </a:tc>
                <a:tc>
                  <a:txBody>
                    <a:bodyPr/>
                    <a:lstStyle/>
                    <a:p>
                      <a:pPr algn="r" fontAlgn="b"/>
                      <a:r>
                        <a:rPr lang="en-US" sz="1000">
                          <a:effectLst/>
                          <a:latin typeface="Arial"/>
                        </a:rPr>
                        <a:t>1,011,059</a:t>
                      </a:r>
                    </a:p>
                  </a:txBody>
                  <a:tcPr marL="9525" marR="9525" marT="9525" anchor="b">
                    <a:lnL>
                      <a:noFill/>
                    </a:lnL>
                    <a:lnR>
                      <a:noFill/>
                    </a:lnR>
                    <a:lnT>
                      <a:noFill/>
                    </a:lnT>
                    <a:lnB>
                      <a:noFill/>
                    </a:lnB>
                    <a:noFill/>
                  </a:tcPr>
                </a:tc>
                <a:tc>
                  <a:txBody>
                    <a:bodyPr/>
                    <a:lstStyle/>
                    <a:p>
                      <a:pPr algn="r" fontAlgn="b"/>
                      <a:r>
                        <a:rPr lang="en-US" sz="1000">
                          <a:effectLst/>
                          <a:latin typeface="Arial"/>
                        </a:rPr>
                        <a:t>2,084</a:t>
                      </a:r>
                    </a:p>
                  </a:txBody>
                  <a:tcPr marL="9525" marR="9525" marT="9525" anchor="b">
                    <a:lnL>
                      <a:noFill/>
                    </a:lnL>
                    <a:lnR>
                      <a:noFill/>
                    </a:lnR>
                    <a:lnT>
                      <a:noFill/>
                    </a:lnT>
                    <a:lnB>
                      <a:noFill/>
                    </a:lnB>
                    <a:noFill/>
                  </a:tcPr>
                </a:tc>
                <a:extLst>
                  <a:ext uri="{0D108BD9-81ED-4DB2-BD59-A6C34878D82A}">
                    <a16:rowId xmlns:a16="http://schemas.microsoft.com/office/drawing/2014/main" val="2055245147"/>
                  </a:ext>
                </a:extLst>
              </a:tr>
              <a:tr h="239941">
                <a:tc>
                  <a:txBody>
                    <a:bodyPr/>
                    <a:lstStyle/>
                    <a:p>
                      <a:pPr fontAlgn="b"/>
                      <a:r>
                        <a:rPr lang="en-US" sz="1000">
                          <a:effectLst/>
                          <a:latin typeface="Arial"/>
                        </a:rPr>
                        <a:t>FY24_SEM_Q1_Dog</a:t>
                      </a:r>
                    </a:p>
                  </a:txBody>
                  <a:tcPr marL="9525" marR="9525" marT="9525" anchor="b">
                    <a:lnL>
                      <a:noFill/>
                    </a:lnL>
                    <a:lnR>
                      <a:noFill/>
                    </a:lnR>
                    <a:lnT>
                      <a:noFill/>
                    </a:lnT>
                    <a:lnB>
                      <a:noFill/>
                    </a:lnB>
                    <a:noFill/>
                  </a:tcPr>
                </a:tc>
                <a:tc>
                  <a:txBody>
                    <a:bodyPr/>
                    <a:lstStyle/>
                    <a:p>
                      <a:pPr algn="r" fontAlgn="b"/>
                      <a:r>
                        <a:rPr lang="en-US" sz="1000">
                          <a:effectLst/>
                          <a:latin typeface="Arial"/>
                        </a:rPr>
                        <a:t>6,612</a:t>
                      </a:r>
                    </a:p>
                  </a:txBody>
                  <a:tcPr marL="9525" marR="9525" marT="9525" anchor="b">
                    <a:lnL>
                      <a:noFill/>
                    </a:lnL>
                    <a:lnR>
                      <a:noFill/>
                    </a:lnR>
                    <a:lnT>
                      <a:noFill/>
                    </a:lnT>
                    <a:lnB>
                      <a:noFill/>
                    </a:lnB>
                    <a:noFill/>
                  </a:tcPr>
                </a:tc>
                <a:tc>
                  <a:txBody>
                    <a:bodyPr/>
                    <a:lstStyle/>
                    <a:p>
                      <a:pPr algn="r" fontAlgn="b"/>
                      <a:r>
                        <a:rPr lang="en-US" sz="1000">
                          <a:effectLst/>
                          <a:latin typeface="Arial"/>
                        </a:rPr>
                        <a:t>933,558</a:t>
                      </a:r>
                    </a:p>
                  </a:txBody>
                  <a:tcPr marL="9525" marR="9525" marT="9525" anchor="b">
                    <a:lnL>
                      <a:noFill/>
                    </a:lnL>
                    <a:lnR>
                      <a:noFill/>
                    </a:lnR>
                    <a:lnT>
                      <a:noFill/>
                    </a:lnT>
                    <a:lnB>
                      <a:noFill/>
                    </a:lnB>
                    <a:noFill/>
                  </a:tcPr>
                </a:tc>
                <a:tc>
                  <a:txBody>
                    <a:bodyPr/>
                    <a:lstStyle/>
                    <a:p>
                      <a:pPr algn="r" fontAlgn="b"/>
                      <a:r>
                        <a:rPr lang="en-US" sz="1000">
                          <a:effectLst/>
                          <a:latin typeface="Arial"/>
                        </a:rPr>
                        <a:t>2,469</a:t>
                      </a:r>
                    </a:p>
                  </a:txBody>
                  <a:tcPr marL="9525" marR="9525" marT="9525" anchor="b">
                    <a:lnL>
                      <a:noFill/>
                    </a:lnL>
                    <a:lnR>
                      <a:noFill/>
                    </a:lnR>
                    <a:lnT>
                      <a:noFill/>
                    </a:lnT>
                    <a:lnB>
                      <a:noFill/>
                    </a:lnB>
                    <a:noFill/>
                  </a:tcPr>
                </a:tc>
                <a:extLst>
                  <a:ext uri="{0D108BD9-81ED-4DB2-BD59-A6C34878D82A}">
                    <a16:rowId xmlns:a16="http://schemas.microsoft.com/office/drawing/2014/main" val="3739899579"/>
                  </a:ext>
                </a:extLst>
              </a:tr>
              <a:tr h="239941">
                <a:tc>
                  <a:txBody>
                    <a:bodyPr/>
                    <a:lstStyle/>
                    <a:p>
                      <a:pPr fontAlgn="b"/>
                      <a:r>
                        <a:rPr lang="en-US" sz="1000">
                          <a:effectLst/>
                          <a:latin typeface="Arial"/>
                        </a:rPr>
                        <a:t>FY24_SEM_Q1_Fish</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1,787</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1,299,629</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1,337</a:t>
                      </a:r>
                    </a:p>
                  </a:txBody>
                  <a:tcPr marL="9525" marR="9525" marT="9525" anchor="b">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65934210"/>
                  </a:ext>
                </a:extLst>
              </a:tr>
              <a:tr h="239941">
                <a:tc>
                  <a:txBody>
                    <a:bodyPr/>
                    <a:lstStyle/>
                    <a:p>
                      <a:pPr fontAlgn="b"/>
                      <a:r>
                        <a:rPr lang="en-US" sz="1000">
                          <a:effectLst/>
                          <a:latin typeface="Arial"/>
                        </a:rPr>
                        <a:t>FY24_SEM_Q2_Bird</a:t>
                      </a:r>
                    </a:p>
                  </a:txBody>
                  <a:tcPr marL="9525" marR="9525" marT="9525" anchor="b">
                    <a:lnL>
                      <a:noFill/>
                    </a:lnL>
                    <a:lnR>
                      <a:noFill/>
                    </a:lnR>
                    <a:lnT>
                      <a:noFill/>
                    </a:lnT>
                    <a:lnB>
                      <a:noFill/>
                    </a:lnB>
                    <a:noFill/>
                  </a:tcPr>
                </a:tc>
                <a:tc>
                  <a:txBody>
                    <a:bodyPr/>
                    <a:lstStyle/>
                    <a:p>
                      <a:pPr algn="r" fontAlgn="b"/>
                      <a:r>
                        <a:rPr lang="en-US" sz="1000">
                          <a:effectLst/>
                          <a:latin typeface="Arial"/>
                        </a:rPr>
                        <a:t>3,656</a:t>
                      </a:r>
                    </a:p>
                  </a:txBody>
                  <a:tcPr marL="9525" marR="9525" marT="9525" anchor="b">
                    <a:lnL>
                      <a:noFill/>
                    </a:lnL>
                    <a:lnR>
                      <a:noFill/>
                    </a:lnR>
                    <a:lnT>
                      <a:noFill/>
                    </a:lnT>
                    <a:lnB>
                      <a:noFill/>
                    </a:lnB>
                    <a:noFill/>
                  </a:tcPr>
                </a:tc>
                <a:tc>
                  <a:txBody>
                    <a:bodyPr/>
                    <a:lstStyle/>
                    <a:p>
                      <a:pPr algn="r" fontAlgn="b"/>
                      <a:r>
                        <a:rPr lang="en-US" sz="1000">
                          <a:effectLst/>
                          <a:latin typeface="Arial"/>
                        </a:rPr>
                        <a:t>944,902</a:t>
                      </a:r>
                    </a:p>
                  </a:txBody>
                  <a:tcPr marL="9525" marR="9525" marT="9525" anchor="b">
                    <a:lnL>
                      <a:noFill/>
                    </a:lnL>
                    <a:lnR>
                      <a:noFill/>
                    </a:lnR>
                    <a:lnT>
                      <a:noFill/>
                    </a:lnT>
                    <a:lnB>
                      <a:noFill/>
                    </a:lnB>
                    <a:noFill/>
                  </a:tcPr>
                </a:tc>
                <a:tc>
                  <a:txBody>
                    <a:bodyPr/>
                    <a:lstStyle/>
                    <a:p>
                      <a:pPr algn="r" fontAlgn="b"/>
                      <a:r>
                        <a:rPr lang="en-US" sz="1000">
                          <a:effectLst/>
                          <a:latin typeface="Arial"/>
                        </a:rPr>
                        <a:t>920</a:t>
                      </a:r>
                    </a:p>
                  </a:txBody>
                  <a:tcPr marL="9525" marR="9525" marT="9525" anchor="b">
                    <a:lnL>
                      <a:noFill/>
                    </a:lnL>
                    <a:lnR>
                      <a:noFill/>
                    </a:lnR>
                    <a:lnT>
                      <a:noFill/>
                    </a:lnT>
                    <a:lnB>
                      <a:noFill/>
                    </a:lnB>
                    <a:noFill/>
                  </a:tcPr>
                </a:tc>
                <a:extLst>
                  <a:ext uri="{0D108BD9-81ED-4DB2-BD59-A6C34878D82A}">
                    <a16:rowId xmlns:a16="http://schemas.microsoft.com/office/drawing/2014/main" val="3468518402"/>
                  </a:ext>
                </a:extLst>
              </a:tr>
              <a:tr h="239941">
                <a:tc>
                  <a:txBody>
                    <a:bodyPr/>
                    <a:lstStyle/>
                    <a:p>
                      <a:pPr fontAlgn="b"/>
                      <a:r>
                        <a:rPr lang="en-US" sz="1000">
                          <a:effectLst/>
                          <a:latin typeface="Arial"/>
                        </a:rPr>
                        <a:t>FY24_SEM_Q2_Cat</a:t>
                      </a:r>
                    </a:p>
                  </a:txBody>
                  <a:tcPr marL="9525" marR="9525" marT="9525" anchor="b">
                    <a:lnL>
                      <a:noFill/>
                    </a:lnL>
                    <a:lnR>
                      <a:noFill/>
                    </a:lnR>
                    <a:lnT>
                      <a:noFill/>
                    </a:lnT>
                    <a:lnB>
                      <a:noFill/>
                    </a:lnB>
                    <a:noFill/>
                  </a:tcPr>
                </a:tc>
                <a:tc>
                  <a:txBody>
                    <a:bodyPr/>
                    <a:lstStyle/>
                    <a:p>
                      <a:pPr algn="r" fontAlgn="b"/>
                      <a:r>
                        <a:rPr lang="en-US" sz="1000">
                          <a:effectLst/>
                          <a:latin typeface="Arial"/>
                        </a:rPr>
                        <a:t>1,998</a:t>
                      </a:r>
                    </a:p>
                  </a:txBody>
                  <a:tcPr marL="9525" marR="9525" marT="9525" anchor="b">
                    <a:lnL>
                      <a:noFill/>
                    </a:lnL>
                    <a:lnR>
                      <a:noFill/>
                    </a:lnR>
                    <a:lnT>
                      <a:noFill/>
                    </a:lnT>
                    <a:lnB>
                      <a:noFill/>
                    </a:lnB>
                    <a:noFill/>
                  </a:tcPr>
                </a:tc>
                <a:tc>
                  <a:txBody>
                    <a:bodyPr/>
                    <a:lstStyle/>
                    <a:p>
                      <a:pPr algn="r" fontAlgn="b"/>
                      <a:r>
                        <a:rPr lang="en-US" sz="1000">
                          <a:effectLst/>
                          <a:latin typeface="Arial"/>
                        </a:rPr>
                        <a:t>609,177</a:t>
                      </a:r>
                    </a:p>
                  </a:txBody>
                  <a:tcPr marL="9525" marR="9525" marT="9525" anchor="b">
                    <a:lnL>
                      <a:noFill/>
                    </a:lnL>
                    <a:lnR>
                      <a:noFill/>
                    </a:lnR>
                    <a:lnT>
                      <a:noFill/>
                    </a:lnT>
                    <a:lnB>
                      <a:noFill/>
                    </a:lnB>
                    <a:noFill/>
                  </a:tcPr>
                </a:tc>
                <a:tc>
                  <a:txBody>
                    <a:bodyPr/>
                    <a:lstStyle/>
                    <a:p>
                      <a:pPr algn="r" fontAlgn="b"/>
                      <a:r>
                        <a:rPr lang="en-US" sz="1000">
                          <a:effectLst/>
                          <a:latin typeface="Arial"/>
                        </a:rPr>
                        <a:t>1,968</a:t>
                      </a:r>
                    </a:p>
                  </a:txBody>
                  <a:tcPr marL="9525" marR="9525" marT="9525" anchor="b">
                    <a:lnL>
                      <a:noFill/>
                    </a:lnL>
                    <a:lnR>
                      <a:noFill/>
                    </a:lnR>
                    <a:lnT>
                      <a:noFill/>
                    </a:lnT>
                    <a:lnB>
                      <a:noFill/>
                    </a:lnB>
                    <a:noFill/>
                  </a:tcPr>
                </a:tc>
                <a:extLst>
                  <a:ext uri="{0D108BD9-81ED-4DB2-BD59-A6C34878D82A}">
                    <a16:rowId xmlns:a16="http://schemas.microsoft.com/office/drawing/2014/main" val="4216814970"/>
                  </a:ext>
                </a:extLst>
              </a:tr>
              <a:tr h="239941">
                <a:tc>
                  <a:txBody>
                    <a:bodyPr/>
                    <a:lstStyle/>
                    <a:p>
                      <a:pPr fontAlgn="b"/>
                      <a:r>
                        <a:rPr lang="en-US" sz="1000">
                          <a:effectLst/>
                          <a:latin typeface="Arial"/>
                        </a:rPr>
                        <a:t>FY24_SEM_Q2_Dog</a:t>
                      </a:r>
                    </a:p>
                  </a:txBody>
                  <a:tcPr marL="9525" marR="9525" marT="9525" anchor="b">
                    <a:lnL>
                      <a:noFill/>
                    </a:lnL>
                    <a:lnR>
                      <a:noFill/>
                    </a:lnR>
                    <a:lnT>
                      <a:noFill/>
                    </a:lnT>
                    <a:lnB>
                      <a:noFill/>
                    </a:lnB>
                    <a:noFill/>
                  </a:tcPr>
                </a:tc>
                <a:tc>
                  <a:txBody>
                    <a:bodyPr/>
                    <a:lstStyle/>
                    <a:p>
                      <a:pPr algn="r" fontAlgn="b"/>
                      <a:r>
                        <a:rPr lang="en-US" sz="1000">
                          <a:effectLst/>
                          <a:latin typeface="Arial"/>
                        </a:rPr>
                        <a:t>9,205</a:t>
                      </a:r>
                    </a:p>
                  </a:txBody>
                  <a:tcPr marL="9525" marR="9525" marT="9525" anchor="b">
                    <a:lnL>
                      <a:noFill/>
                    </a:lnL>
                    <a:lnR>
                      <a:noFill/>
                    </a:lnR>
                    <a:lnT>
                      <a:noFill/>
                    </a:lnT>
                    <a:lnB>
                      <a:noFill/>
                    </a:lnB>
                    <a:noFill/>
                  </a:tcPr>
                </a:tc>
                <a:tc>
                  <a:txBody>
                    <a:bodyPr/>
                    <a:lstStyle/>
                    <a:p>
                      <a:pPr algn="r" fontAlgn="b"/>
                      <a:r>
                        <a:rPr lang="en-US" sz="1000">
                          <a:effectLst/>
                          <a:latin typeface="Arial"/>
                        </a:rPr>
                        <a:t>903,952</a:t>
                      </a:r>
                    </a:p>
                  </a:txBody>
                  <a:tcPr marL="9525" marR="9525" marT="9525" anchor="b">
                    <a:lnL>
                      <a:noFill/>
                    </a:lnL>
                    <a:lnR>
                      <a:noFill/>
                    </a:lnR>
                    <a:lnT>
                      <a:noFill/>
                    </a:lnT>
                    <a:lnB>
                      <a:noFill/>
                    </a:lnB>
                    <a:noFill/>
                  </a:tcPr>
                </a:tc>
                <a:tc>
                  <a:txBody>
                    <a:bodyPr/>
                    <a:lstStyle/>
                    <a:p>
                      <a:pPr algn="r" fontAlgn="b"/>
                      <a:r>
                        <a:rPr lang="en-US" sz="1000">
                          <a:effectLst/>
                          <a:latin typeface="Arial"/>
                        </a:rPr>
                        <a:t>2,855</a:t>
                      </a:r>
                    </a:p>
                  </a:txBody>
                  <a:tcPr marL="9525" marR="9525" marT="9525" anchor="b">
                    <a:lnL>
                      <a:noFill/>
                    </a:lnL>
                    <a:lnR>
                      <a:noFill/>
                    </a:lnR>
                    <a:lnT>
                      <a:noFill/>
                    </a:lnT>
                    <a:lnB>
                      <a:noFill/>
                    </a:lnB>
                    <a:noFill/>
                  </a:tcPr>
                </a:tc>
                <a:extLst>
                  <a:ext uri="{0D108BD9-81ED-4DB2-BD59-A6C34878D82A}">
                    <a16:rowId xmlns:a16="http://schemas.microsoft.com/office/drawing/2014/main" val="2982370233"/>
                  </a:ext>
                </a:extLst>
              </a:tr>
              <a:tr h="239941">
                <a:tc>
                  <a:txBody>
                    <a:bodyPr/>
                    <a:lstStyle/>
                    <a:p>
                      <a:pPr fontAlgn="b"/>
                      <a:r>
                        <a:rPr lang="en-US" sz="1000">
                          <a:effectLst/>
                          <a:latin typeface="Arial"/>
                        </a:rPr>
                        <a:t>FY24_SEM_Q2_Fish</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1,103</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1,451,163</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961</a:t>
                      </a:r>
                    </a:p>
                  </a:txBody>
                  <a:tcPr marL="9525" marR="9525" marT="9525" anchor="b">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2989834454"/>
                  </a:ext>
                </a:extLst>
              </a:tr>
              <a:tr h="239941">
                <a:tc>
                  <a:txBody>
                    <a:bodyPr/>
                    <a:lstStyle/>
                    <a:p>
                      <a:pPr fontAlgn="b"/>
                      <a:r>
                        <a:rPr lang="en-US" sz="1000" b="1">
                          <a:effectLst/>
                          <a:latin typeface="Arial"/>
                        </a:rPr>
                        <a:t>Grand Total</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a:rPr>
                        <a:t>31,371</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a:rPr>
                        <a:t>8,387,738</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a:rPr>
                        <a:t>13,570</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3410461113"/>
                  </a:ext>
                </a:extLst>
              </a:tr>
            </a:tbl>
          </a:graphicData>
        </a:graphic>
      </p:graphicFrame>
      <p:graphicFrame>
        <p:nvGraphicFramePr>
          <p:cNvPr id="7" name="Table 6">
            <a:extLst>
              <a:ext uri="{FF2B5EF4-FFF2-40B4-BE49-F238E27FC236}">
                <a16:creationId xmlns:a16="http://schemas.microsoft.com/office/drawing/2014/main" id="{3A53A652-F15B-9DB9-BBE6-0B24560E7250}"/>
              </a:ext>
            </a:extLst>
          </p:cNvPr>
          <p:cNvGraphicFramePr>
            <a:graphicFrameLocks noGrp="1"/>
          </p:cNvGraphicFramePr>
          <p:nvPr>
            <p:extLst>
              <p:ext uri="{D42A27DB-BD31-4B8C-83A1-F6EECF244321}">
                <p14:modId xmlns:p14="http://schemas.microsoft.com/office/powerpoint/2010/main" val="986795893"/>
              </p:ext>
            </p:extLst>
          </p:nvPr>
        </p:nvGraphicFramePr>
        <p:xfrm>
          <a:off x="6729860" y="3999442"/>
          <a:ext cx="4794045" cy="2543682"/>
        </p:xfrm>
        <a:graphic>
          <a:graphicData uri="http://schemas.openxmlformats.org/drawingml/2006/table">
            <a:tbl>
              <a:tblPr bandRow="1">
                <a:tableStyleId>{5C22544A-7EE6-4342-B048-85BDC9FD1C3A}</a:tableStyleId>
              </a:tblPr>
              <a:tblGrid>
                <a:gridCol w="1944042">
                  <a:extLst>
                    <a:ext uri="{9D8B030D-6E8A-4147-A177-3AD203B41FA5}">
                      <a16:colId xmlns:a16="http://schemas.microsoft.com/office/drawing/2014/main" val="345957340"/>
                    </a:ext>
                  </a:extLst>
                </a:gridCol>
                <a:gridCol w="1340068">
                  <a:extLst>
                    <a:ext uri="{9D8B030D-6E8A-4147-A177-3AD203B41FA5}">
                      <a16:colId xmlns:a16="http://schemas.microsoft.com/office/drawing/2014/main" val="1104656437"/>
                    </a:ext>
                  </a:extLst>
                </a:gridCol>
                <a:gridCol w="1509935">
                  <a:extLst>
                    <a:ext uri="{9D8B030D-6E8A-4147-A177-3AD203B41FA5}">
                      <a16:colId xmlns:a16="http://schemas.microsoft.com/office/drawing/2014/main" val="2670259209"/>
                    </a:ext>
                  </a:extLst>
                </a:gridCol>
              </a:tblGrid>
              <a:tr h="414711">
                <a:tc>
                  <a:txBody>
                    <a:bodyPr/>
                    <a:lstStyle/>
                    <a:p>
                      <a:pPr fontAlgn="b"/>
                      <a:r>
                        <a:rPr lang="en-US" sz="1000" b="1">
                          <a:effectLst/>
                          <a:latin typeface="Arial"/>
                        </a:rPr>
                        <a:t>Campaign Name</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a:rPr>
                        <a:t>Sum of Spend</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a:rPr>
                        <a:t>Sum of Revenue</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3017086830"/>
                  </a:ext>
                </a:extLst>
              </a:tr>
              <a:tr h="239256">
                <a:tc>
                  <a:txBody>
                    <a:bodyPr/>
                    <a:lstStyle/>
                    <a:p>
                      <a:pPr fontAlgn="b"/>
                      <a:r>
                        <a:rPr lang="en-US" sz="1000">
                          <a:effectLst/>
                          <a:latin typeface="Arial"/>
                        </a:rPr>
                        <a:t>FY24_SEM_Q1_Bird</a:t>
                      </a:r>
                    </a:p>
                  </a:txBody>
                  <a:tcPr marL="9525" marR="9525" marT="9525" anchor="b">
                    <a:lnL>
                      <a:noFill/>
                    </a:lnL>
                    <a:lnR>
                      <a:noFill/>
                    </a:lnR>
                    <a:lnT>
                      <a:noFill/>
                    </a:lnT>
                    <a:lnB>
                      <a:noFill/>
                    </a:lnB>
                    <a:noFill/>
                  </a:tcPr>
                </a:tc>
                <a:tc>
                  <a:txBody>
                    <a:bodyPr/>
                    <a:lstStyle/>
                    <a:p>
                      <a:pPr algn="r" fontAlgn="b"/>
                      <a:r>
                        <a:rPr lang="en-US" sz="1000">
                          <a:effectLst/>
                          <a:latin typeface="Arial"/>
                        </a:rPr>
                        <a:t>$9,036.99</a:t>
                      </a:r>
                    </a:p>
                  </a:txBody>
                  <a:tcPr marL="9525" marR="9525" marT="9525" anchor="b">
                    <a:lnL>
                      <a:noFill/>
                    </a:lnL>
                    <a:lnR>
                      <a:noFill/>
                    </a:lnR>
                    <a:lnT>
                      <a:noFill/>
                    </a:lnT>
                    <a:lnB>
                      <a:noFill/>
                    </a:lnB>
                    <a:noFill/>
                  </a:tcPr>
                </a:tc>
                <a:tc>
                  <a:txBody>
                    <a:bodyPr/>
                    <a:lstStyle/>
                    <a:p>
                      <a:pPr algn="r" fontAlgn="b"/>
                      <a:r>
                        <a:rPr lang="en-US" sz="1000">
                          <a:effectLst/>
                          <a:latin typeface="Arial"/>
                        </a:rPr>
                        <a:t>$156,276.90</a:t>
                      </a:r>
                    </a:p>
                  </a:txBody>
                  <a:tcPr marL="9525" marR="9525" marT="9525" anchor="b">
                    <a:lnL>
                      <a:noFill/>
                    </a:lnL>
                    <a:lnR>
                      <a:noFill/>
                    </a:lnR>
                    <a:lnT>
                      <a:noFill/>
                    </a:lnT>
                    <a:lnB>
                      <a:noFill/>
                    </a:lnB>
                    <a:noFill/>
                  </a:tcPr>
                </a:tc>
                <a:extLst>
                  <a:ext uri="{0D108BD9-81ED-4DB2-BD59-A6C34878D82A}">
                    <a16:rowId xmlns:a16="http://schemas.microsoft.com/office/drawing/2014/main" val="3518260866"/>
                  </a:ext>
                </a:extLst>
              </a:tr>
              <a:tr h="239256">
                <a:tc>
                  <a:txBody>
                    <a:bodyPr/>
                    <a:lstStyle/>
                    <a:p>
                      <a:pPr fontAlgn="b"/>
                      <a:r>
                        <a:rPr lang="en-US" sz="1000">
                          <a:effectLst/>
                          <a:latin typeface="Arial"/>
                        </a:rPr>
                        <a:t>FY24_SEM_Q1_Cat</a:t>
                      </a:r>
                    </a:p>
                  </a:txBody>
                  <a:tcPr marL="9525" marR="9525" marT="9525" anchor="b">
                    <a:lnL>
                      <a:noFill/>
                    </a:lnL>
                    <a:lnR>
                      <a:noFill/>
                    </a:lnR>
                    <a:lnT>
                      <a:noFill/>
                    </a:lnT>
                    <a:lnB>
                      <a:noFill/>
                    </a:lnB>
                    <a:noFill/>
                  </a:tcPr>
                </a:tc>
                <a:tc>
                  <a:txBody>
                    <a:bodyPr/>
                    <a:lstStyle/>
                    <a:p>
                      <a:pPr algn="r" fontAlgn="b"/>
                      <a:r>
                        <a:rPr lang="en-US" sz="1000">
                          <a:effectLst/>
                          <a:latin typeface="Arial"/>
                        </a:rPr>
                        <a:t>$13,636.16</a:t>
                      </a:r>
                    </a:p>
                  </a:txBody>
                  <a:tcPr marL="9525" marR="9525" marT="9525" anchor="b">
                    <a:lnL>
                      <a:noFill/>
                    </a:lnL>
                    <a:lnR>
                      <a:noFill/>
                    </a:lnR>
                    <a:lnT>
                      <a:noFill/>
                    </a:lnT>
                    <a:lnB>
                      <a:noFill/>
                    </a:lnB>
                    <a:noFill/>
                  </a:tcPr>
                </a:tc>
                <a:tc>
                  <a:txBody>
                    <a:bodyPr/>
                    <a:lstStyle/>
                    <a:p>
                      <a:pPr algn="r" fontAlgn="b"/>
                      <a:r>
                        <a:rPr lang="en-US" sz="1000">
                          <a:effectLst/>
                          <a:latin typeface="Arial"/>
                        </a:rPr>
                        <a:t>$324,878.21</a:t>
                      </a:r>
                    </a:p>
                  </a:txBody>
                  <a:tcPr marL="9525" marR="9525" marT="9525" anchor="b">
                    <a:lnL>
                      <a:noFill/>
                    </a:lnL>
                    <a:lnR>
                      <a:noFill/>
                    </a:lnR>
                    <a:lnT>
                      <a:noFill/>
                    </a:lnT>
                    <a:lnB>
                      <a:noFill/>
                    </a:lnB>
                    <a:noFill/>
                  </a:tcPr>
                </a:tc>
                <a:extLst>
                  <a:ext uri="{0D108BD9-81ED-4DB2-BD59-A6C34878D82A}">
                    <a16:rowId xmlns:a16="http://schemas.microsoft.com/office/drawing/2014/main" val="4146559700"/>
                  </a:ext>
                </a:extLst>
              </a:tr>
              <a:tr h="214923">
                <a:tc>
                  <a:txBody>
                    <a:bodyPr/>
                    <a:lstStyle/>
                    <a:p>
                      <a:pPr fontAlgn="b"/>
                      <a:r>
                        <a:rPr lang="en-US" sz="1000">
                          <a:effectLst/>
                          <a:latin typeface="Arial"/>
                        </a:rPr>
                        <a:t>FY24_SEM_Q1_Dog</a:t>
                      </a:r>
                    </a:p>
                  </a:txBody>
                  <a:tcPr marL="9525" marR="9525" marT="9525" anchor="b">
                    <a:lnL>
                      <a:noFill/>
                    </a:lnL>
                    <a:lnR>
                      <a:noFill/>
                    </a:lnR>
                    <a:lnT>
                      <a:noFill/>
                    </a:lnT>
                    <a:lnB>
                      <a:noFill/>
                    </a:lnB>
                    <a:noFill/>
                  </a:tcPr>
                </a:tc>
                <a:tc>
                  <a:txBody>
                    <a:bodyPr/>
                    <a:lstStyle/>
                    <a:p>
                      <a:pPr algn="r" fontAlgn="b"/>
                      <a:r>
                        <a:rPr lang="en-US" sz="1000">
                          <a:effectLst/>
                          <a:latin typeface="Arial"/>
                        </a:rPr>
                        <a:t>$12,036.60</a:t>
                      </a:r>
                    </a:p>
                  </a:txBody>
                  <a:tcPr marL="9525" marR="9525" marT="9525" anchor="b">
                    <a:lnL>
                      <a:noFill/>
                    </a:lnL>
                    <a:lnR>
                      <a:noFill/>
                    </a:lnR>
                    <a:lnT>
                      <a:noFill/>
                    </a:lnT>
                    <a:lnB>
                      <a:noFill/>
                    </a:lnB>
                    <a:noFill/>
                  </a:tcPr>
                </a:tc>
                <a:tc>
                  <a:txBody>
                    <a:bodyPr/>
                    <a:lstStyle/>
                    <a:p>
                      <a:pPr algn="r" fontAlgn="b"/>
                      <a:r>
                        <a:rPr lang="en-US" sz="1000">
                          <a:effectLst/>
                          <a:latin typeface="Arial"/>
                        </a:rPr>
                        <a:t>$377,938.10</a:t>
                      </a:r>
                    </a:p>
                  </a:txBody>
                  <a:tcPr marL="9525" marR="9525" marT="9525" anchor="b">
                    <a:lnL>
                      <a:noFill/>
                    </a:lnL>
                    <a:lnR>
                      <a:noFill/>
                    </a:lnR>
                    <a:lnT>
                      <a:noFill/>
                    </a:lnT>
                    <a:lnB>
                      <a:noFill/>
                    </a:lnB>
                    <a:noFill/>
                  </a:tcPr>
                </a:tc>
                <a:extLst>
                  <a:ext uri="{0D108BD9-81ED-4DB2-BD59-A6C34878D82A}">
                    <a16:rowId xmlns:a16="http://schemas.microsoft.com/office/drawing/2014/main" val="386061228"/>
                  </a:ext>
                </a:extLst>
              </a:tr>
              <a:tr h="239256">
                <a:tc>
                  <a:txBody>
                    <a:bodyPr/>
                    <a:lstStyle/>
                    <a:p>
                      <a:pPr fontAlgn="b"/>
                      <a:r>
                        <a:rPr lang="en-US" sz="1000">
                          <a:effectLst/>
                          <a:latin typeface="Arial"/>
                        </a:rPr>
                        <a:t>FY24_SEM_Q1_Fish</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$5,167.67</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$51,181.99</a:t>
                      </a:r>
                    </a:p>
                  </a:txBody>
                  <a:tcPr marL="9525" marR="9525" marT="9525" anchor="b">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980809903"/>
                  </a:ext>
                </a:extLst>
              </a:tr>
              <a:tr h="239256">
                <a:tc>
                  <a:txBody>
                    <a:bodyPr/>
                    <a:lstStyle/>
                    <a:p>
                      <a:pPr fontAlgn="b"/>
                      <a:r>
                        <a:rPr lang="en-US" sz="1000">
                          <a:effectLst/>
                          <a:latin typeface="Arial"/>
                        </a:rPr>
                        <a:t>FY24_SEM_Q2_Bird</a:t>
                      </a:r>
                    </a:p>
                  </a:txBody>
                  <a:tcPr marL="9525" marR="9525" marT="9525" anchor="b">
                    <a:lnL>
                      <a:noFill/>
                    </a:lnL>
                    <a:lnR>
                      <a:noFill/>
                    </a:lnR>
                    <a:lnT>
                      <a:noFill/>
                    </a:lnT>
                    <a:lnB>
                      <a:noFill/>
                    </a:lnB>
                    <a:noFill/>
                  </a:tcPr>
                </a:tc>
                <a:tc>
                  <a:txBody>
                    <a:bodyPr/>
                    <a:lstStyle/>
                    <a:p>
                      <a:pPr algn="r" fontAlgn="b"/>
                      <a:r>
                        <a:rPr lang="en-US" sz="1000">
                          <a:effectLst/>
                          <a:latin typeface="Arial"/>
                        </a:rPr>
                        <a:t>$9,066.09</a:t>
                      </a:r>
                    </a:p>
                  </a:txBody>
                  <a:tcPr marL="9525" marR="9525" marT="9525" anchor="b">
                    <a:lnL>
                      <a:noFill/>
                    </a:lnL>
                    <a:lnR>
                      <a:noFill/>
                    </a:lnR>
                    <a:lnT>
                      <a:noFill/>
                    </a:lnT>
                    <a:lnB>
                      <a:noFill/>
                    </a:lnB>
                    <a:noFill/>
                  </a:tcPr>
                </a:tc>
                <a:tc>
                  <a:txBody>
                    <a:bodyPr/>
                    <a:lstStyle/>
                    <a:p>
                      <a:pPr algn="r" fontAlgn="b"/>
                      <a:r>
                        <a:rPr lang="en-US" sz="1000">
                          <a:effectLst/>
                          <a:latin typeface="Arial"/>
                        </a:rPr>
                        <a:t>$148,560.84</a:t>
                      </a:r>
                    </a:p>
                  </a:txBody>
                  <a:tcPr marL="9525" marR="9525" marT="9525" anchor="b">
                    <a:lnL>
                      <a:noFill/>
                    </a:lnL>
                    <a:lnR>
                      <a:noFill/>
                    </a:lnR>
                    <a:lnT>
                      <a:noFill/>
                    </a:lnT>
                    <a:lnB>
                      <a:noFill/>
                    </a:lnB>
                    <a:noFill/>
                  </a:tcPr>
                </a:tc>
                <a:extLst>
                  <a:ext uri="{0D108BD9-81ED-4DB2-BD59-A6C34878D82A}">
                    <a16:rowId xmlns:a16="http://schemas.microsoft.com/office/drawing/2014/main" val="3135673376"/>
                  </a:ext>
                </a:extLst>
              </a:tr>
              <a:tr h="239256">
                <a:tc>
                  <a:txBody>
                    <a:bodyPr/>
                    <a:lstStyle/>
                    <a:p>
                      <a:pPr fontAlgn="b"/>
                      <a:r>
                        <a:rPr lang="en-US" sz="1000">
                          <a:effectLst/>
                          <a:latin typeface="Arial"/>
                        </a:rPr>
                        <a:t>FY24_SEM_Q2_Cat</a:t>
                      </a:r>
                    </a:p>
                  </a:txBody>
                  <a:tcPr marL="9525" marR="9525" marT="9525" anchor="b">
                    <a:lnL>
                      <a:noFill/>
                    </a:lnL>
                    <a:lnR>
                      <a:noFill/>
                    </a:lnR>
                    <a:lnT>
                      <a:noFill/>
                    </a:lnT>
                    <a:lnB>
                      <a:noFill/>
                    </a:lnB>
                    <a:noFill/>
                  </a:tcPr>
                </a:tc>
                <a:tc>
                  <a:txBody>
                    <a:bodyPr/>
                    <a:lstStyle/>
                    <a:p>
                      <a:pPr algn="r" fontAlgn="b"/>
                      <a:r>
                        <a:rPr lang="en-US" sz="1000">
                          <a:effectLst/>
                          <a:latin typeface="Arial"/>
                        </a:rPr>
                        <a:t>$11,901.84</a:t>
                      </a:r>
                    </a:p>
                  </a:txBody>
                  <a:tcPr marL="9525" marR="9525" marT="9525" anchor="b">
                    <a:lnL>
                      <a:noFill/>
                    </a:lnL>
                    <a:lnR>
                      <a:noFill/>
                    </a:lnR>
                    <a:lnT>
                      <a:noFill/>
                    </a:lnT>
                    <a:lnB>
                      <a:noFill/>
                    </a:lnB>
                    <a:noFill/>
                  </a:tcPr>
                </a:tc>
                <a:tc>
                  <a:txBody>
                    <a:bodyPr/>
                    <a:lstStyle/>
                    <a:p>
                      <a:pPr algn="r" fontAlgn="b"/>
                      <a:r>
                        <a:rPr lang="en-US" sz="1000">
                          <a:effectLst/>
                          <a:latin typeface="Arial"/>
                        </a:rPr>
                        <a:t>$317,973.84</a:t>
                      </a:r>
                    </a:p>
                  </a:txBody>
                  <a:tcPr marL="9525" marR="9525" marT="9525" anchor="b">
                    <a:lnL>
                      <a:noFill/>
                    </a:lnL>
                    <a:lnR>
                      <a:noFill/>
                    </a:lnR>
                    <a:lnT>
                      <a:noFill/>
                    </a:lnT>
                    <a:lnB>
                      <a:noFill/>
                    </a:lnB>
                    <a:noFill/>
                  </a:tcPr>
                </a:tc>
                <a:extLst>
                  <a:ext uri="{0D108BD9-81ED-4DB2-BD59-A6C34878D82A}">
                    <a16:rowId xmlns:a16="http://schemas.microsoft.com/office/drawing/2014/main" val="3732746149"/>
                  </a:ext>
                </a:extLst>
              </a:tr>
              <a:tr h="239256">
                <a:tc>
                  <a:txBody>
                    <a:bodyPr/>
                    <a:lstStyle/>
                    <a:p>
                      <a:pPr fontAlgn="b"/>
                      <a:r>
                        <a:rPr lang="en-US" sz="1000">
                          <a:effectLst/>
                          <a:latin typeface="Arial"/>
                        </a:rPr>
                        <a:t>FY24_SEM_Q2_Dog</a:t>
                      </a:r>
                    </a:p>
                  </a:txBody>
                  <a:tcPr marL="9525" marR="9525" marT="9525" anchor="b">
                    <a:lnL>
                      <a:noFill/>
                    </a:lnL>
                    <a:lnR>
                      <a:noFill/>
                    </a:lnR>
                    <a:lnT>
                      <a:noFill/>
                    </a:lnT>
                    <a:lnB>
                      <a:noFill/>
                    </a:lnB>
                    <a:noFill/>
                  </a:tcPr>
                </a:tc>
                <a:tc>
                  <a:txBody>
                    <a:bodyPr/>
                    <a:lstStyle/>
                    <a:p>
                      <a:pPr algn="r" fontAlgn="b"/>
                      <a:r>
                        <a:rPr lang="en-US" sz="1000">
                          <a:effectLst/>
                          <a:latin typeface="Arial"/>
                        </a:rPr>
                        <a:t>$13,864.01</a:t>
                      </a:r>
                    </a:p>
                  </a:txBody>
                  <a:tcPr marL="9525" marR="9525" marT="9525" anchor="b">
                    <a:lnL>
                      <a:noFill/>
                    </a:lnL>
                    <a:lnR>
                      <a:noFill/>
                    </a:lnR>
                    <a:lnT>
                      <a:noFill/>
                    </a:lnT>
                    <a:lnB>
                      <a:noFill/>
                    </a:lnB>
                    <a:noFill/>
                  </a:tcPr>
                </a:tc>
                <a:tc>
                  <a:txBody>
                    <a:bodyPr/>
                    <a:lstStyle/>
                    <a:p>
                      <a:pPr algn="r" fontAlgn="b"/>
                      <a:r>
                        <a:rPr lang="en-US" sz="1000">
                          <a:effectLst/>
                          <a:latin typeface="Arial"/>
                        </a:rPr>
                        <a:t>$489,805.17</a:t>
                      </a:r>
                    </a:p>
                  </a:txBody>
                  <a:tcPr marL="9525" marR="9525" marT="9525" anchor="b">
                    <a:lnL>
                      <a:noFill/>
                    </a:lnL>
                    <a:lnR>
                      <a:noFill/>
                    </a:lnR>
                    <a:lnT>
                      <a:noFill/>
                    </a:lnT>
                    <a:lnB>
                      <a:noFill/>
                    </a:lnB>
                    <a:noFill/>
                  </a:tcPr>
                </a:tc>
                <a:extLst>
                  <a:ext uri="{0D108BD9-81ED-4DB2-BD59-A6C34878D82A}">
                    <a16:rowId xmlns:a16="http://schemas.microsoft.com/office/drawing/2014/main" val="3434282872"/>
                  </a:ext>
                </a:extLst>
              </a:tr>
              <a:tr h="239256">
                <a:tc>
                  <a:txBody>
                    <a:bodyPr/>
                    <a:lstStyle/>
                    <a:p>
                      <a:pPr fontAlgn="b"/>
                      <a:r>
                        <a:rPr lang="en-US" sz="1000">
                          <a:effectLst/>
                          <a:latin typeface="Arial"/>
                        </a:rPr>
                        <a:t>FY24_SEM_Q2_Fish</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$6,005.07</a:t>
                      </a:r>
                    </a:p>
                  </a:txBody>
                  <a:tcPr marL="9525" marR="9525" marT="9525" anchor="b">
                    <a:lnL>
                      <a:noFill/>
                    </a:lnL>
                    <a:lnR>
                      <a:noFill/>
                    </a:lnR>
                    <a:lnT>
                      <a:noFill/>
                    </a:lnT>
                    <a:lnB>
                      <a:noFill/>
                    </a:lnB>
                    <a:solidFill>
                      <a:schemeClr val="accent2">
                        <a:lumMod val="40000"/>
                        <a:lumOff val="60000"/>
                      </a:schemeClr>
                    </a:solidFill>
                  </a:tcPr>
                </a:tc>
                <a:tc>
                  <a:txBody>
                    <a:bodyPr/>
                    <a:lstStyle/>
                    <a:p>
                      <a:pPr algn="r" fontAlgn="b"/>
                      <a:r>
                        <a:rPr lang="en-US" sz="1000">
                          <a:effectLst/>
                          <a:latin typeface="Arial"/>
                        </a:rPr>
                        <a:t>$37,870.19</a:t>
                      </a:r>
                    </a:p>
                  </a:txBody>
                  <a:tcPr marL="9525" marR="9525" marT="9525" anchor="b">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1260136808"/>
                  </a:ext>
                </a:extLst>
              </a:tr>
              <a:tr h="239256">
                <a:tc>
                  <a:txBody>
                    <a:bodyPr/>
                    <a:lstStyle/>
                    <a:p>
                      <a:pPr fontAlgn="b"/>
                      <a:r>
                        <a:rPr lang="en-US" sz="1000" b="1">
                          <a:effectLst/>
                          <a:latin typeface="Arial"/>
                        </a:rPr>
                        <a:t>Grand Total</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a:rPr>
                        <a:t>$80,714.44</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a:rPr>
                        <a:t>$1,904,485.25</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2844095527"/>
                  </a:ext>
                </a:extLst>
              </a:tr>
            </a:tbl>
          </a:graphicData>
        </a:graphic>
      </p:graphicFrame>
    </p:spTree>
    <p:extLst>
      <p:ext uri="{BB962C8B-B14F-4D97-AF65-F5344CB8AC3E}">
        <p14:creationId xmlns:p14="http://schemas.microsoft.com/office/powerpoint/2010/main" val="4213614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57A-0A49-EA47-94F0-C7B1D1DCDADF}"/>
              </a:ext>
            </a:extLst>
          </p:cNvPr>
          <p:cNvSpPr>
            <a:spLocks noGrp="1"/>
          </p:cNvSpPr>
          <p:nvPr>
            <p:ph type="title"/>
          </p:nvPr>
        </p:nvSpPr>
        <p:spPr/>
        <p:txBody>
          <a:bodyPr/>
          <a:lstStyle/>
          <a:p>
            <a:r>
              <a:rPr lang="en-US"/>
              <a:t>SEM KPI's</a:t>
            </a:r>
          </a:p>
        </p:txBody>
      </p:sp>
      <p:pic>
        <p:nvPicPr>
          <p:cNvPr id="13" name="Content Placeholder 12" descr="A graph with different colored bars&#10;&#10;Description automatically generated">
            <a:extLst>
              <a:ext uri="{FF2B5EF4-FFF2-40B4-BE49-F238E27FC236}">
                <a16:creationId xmlns:a16="http://schemas.microsoft.com/office/drawing/2014/main" id="{3A437158-0B9C-98A4-D3DA-62266FB9495B}"/>
              </a:ext>
            </a:extLst>
          </p:cNvPr>
          <p:cNvPicPr>
            <a:picLocks noGrp="1" noChangeAspect="1"/>
          </p:cNvPicPr>
          <p:nvPr>
            <p:ph idx="1"/>
          </p:nvPr>
        </p:nvPicPr>
        <p:blipFill>
          <a:blip r:embed="rId3"/>
          <a:stretch>
            <a:fillRect/>
          </a:stretch>
        </p:blipFill>
        <p:spPr>
          <a:xfrm>
            <a:off x="838200" y="2042692"/>
            <a:ext cx="10515600" cy="3917203"/>
          </a:xfrm>
        </p:spPr>
      </p:pic>
    </p:spTree>
    <p:extLst>
      <p:ext uri="{BB962C8B-B14F-4D97-AF65-F5344CB8AC3E}">
        <p14:creationId xmlns:p14="http://schemas.microsoft.com/office/powerpoint/2010/main" val="253794602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DBD8-0767-1458-F812-8DC56BDEB8DD}"/>
              </a:ext>
            </a:extLst>
          </p:cNvPr>
          <p:cNvSpPr>
            <a:spLocks noGrp="1"/>
          </p:cNvSpPr>
          <p:nvPr>
            <p:ph type="title"/>
          </p:nvPr>
        </p:nvSpPr>
        <p:spPr/>
        <p:txBody>
          <a:bodyPr/>
          <a:lstStyle/>
          <a:p>
            <a:r>
              <a:rPr lang="en-US"/>
              <a:t>Campaign Overview</a:t>
            </a:r>
          </a:p>
        </p:txBody>
      </p:sp>
      <p:pic>
        <p:nvPicPr>
          <p:cNvPr id="4" name="Content Placeholder 3">
            <a:extLst>
              <a:ext uri="{FF2B5EF4-FFF2-40B4-BE49-F238E27FC236}">
                <a16:creationId xmlns:a16="http://schemas.microsoft.com/office/drawing/2014/main" id="{66DF5A0E-A3FB-FE2F-AEE7-0A90C49F4DD2}"/>
              </a:ext>
            </a:extLst>
          </p:cNvPr>
          <p:cNvPicPr>
            <a:picLocks noGrp="1" noChangeAspect="1"/>
          </p:cNvPicPr>
          <p:nvPr>
            <p:ph idx="1"/>
          </p:nvPr>
        </p:nvPicPr>
        <p:blipFill>
          <a:blip r:embed="rId2"/>
          <a:stretch>
            <a:fillRect/>
          </a:stretch>
        </p:blipFill>
        <p:spPr>
          <a:xfrm>
            <a:off x="658604" y="1499054"/>
            <a:ext cx="6544695" cy="4351338"/>
          </a:xfrm>
        </p:spPr>
      </p:pic>
      <p:sp>
        <p:nvSpPr>
          <p:cNvPr id="5" name="TextBox 4">
            <a:extLst>
              <a:ext uri="{FF2B5EF4-FFF2-40B4-BE49-F238E27FC236}">
                <a16:creationId xmlns:a16="http://schemas.microsoft.com/office/drawing/2014/main" id="{E3DAEA6F-2460-8715-BFAB-2DF7E1A239B9}"/>
              </a:ext>
            </a:extLst>
          </p:cNvPr>
          <p:cNvSpPr txBox="1"/>
          <p:nvPr/>
        </p:nvSpPr>
        <p:spPr>
          <a:xfrm>
            <a:off x="7440000" y="4032000"/>
            <a:ext cx="435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Fish campaign</a:t>
            </a:r>
            <a:r>
              <a:rPr lang="en-US">
                <a:latin typeface="-webkit-standard"/>
              </a:rPr>
              <a:t> consistently shows the lowest revenue and revenue efficiency, indicating potential underperformance in both quarters.</a:t>
            </a:r>
            <a:endParaRPr lang="en-US"/>
          </a:p>
        </p:txBody>
      </p:sp>
      <p:sp>
        <p:nvSpPr>
          <p:cNvPr id="6" name="TextBox 5">
            <a:extLst>
              <a:ext uri="{FF2B5EF4-FFF2-40B4-BE49-F238E27FC236}">
                <a16:creationId xmlns:a16="http://schemas.microsoft.com/office/drawing/2014/main" id="{ACC78183-44EA-FAC7-77BB-0B2BF6F76229}"/>
              </a:ext>
            </a:extLst>
          </p:cNvPr>
          <p:cNvSpPr txBox="1"/>
          <p:nvPr/>
        </p:nvSpPr>
        <p:spPr>
          <a:xfrm>
            <a:off x="7440000" y="2076000"/>
            <a:ext cx="435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Dog campaign</a:t>
            </a:r>
            <a:r>
              <a:rPr lang="en-US">
                <a:latin typeface="-webkit-standard"/>
              </a:rPr>
              <a:t> stands out as the most profitable and cost-efficient, with the highest overall revenue and revenue-to-spend ratio across both quarters.</a:t>
            </a:r>
            <a:endParaRPr lang="en-US"/>
          </a:p>
        </p:txBody>
      </p:sp>
    </p:spTree>
    <p:extLst>
      <p:ext uri="{BB962C8B-B14F-4D97-AF65-F5344CB8AC3E}">
        <p14:creationId xmlns:p14="http://schemas.microsoft.com/office/powerpoint/2010/main" val="41278406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32E0-0B0F-E384-9BC2-F1D5BC367A41}"/>
              </a:ext>
            </a:extLst>
          </p:cNvPr>
          <p:cNvSpPr>
            <a:spLocks noGrp="1"/>
          </p:cNvSpPr>
          <p:nvPr>
            <p:ph type="title"/>
          </p:nvPr>
        </p:nvSpPr>
        <p:spPr>
          <a:xfrm>
            <a:off x="328200" y="124506"/>
            <a:ext cx="10515600" cy="1325563"/>
          </a:xfrm>
        </p:spPr>
        <p:txBody>
          <a:bodyPr/>
          <a:lstStyle/>
          <a:p>
            <a:r>
              <a:rPr lang="en-US"/>
              <a:t>Quarterly Overview</a:t>
            </a:r>
          </a:p>
        </p:txBody>
      </p:sp>
      <p:pic>
        <p:nvPicPr>
          <p:cNvPr id="4" name="Content Placeholder 3" descr="A graph with a blue rectangle&#10;&#10;Description automatically generated">
            <a:extLst>
              <a:ext uri="{FF2B5EF4-FFF2-40B4-BE49-F238E27FC236}">
                <a16:creationId xmlns:a16="http://schemas.microsoft.com/office/drawing/2014/main" id="{0E372086-7DE1-7B1B-2608-857FC6E96871}"/>
              </a:ext>
            </a:extLst>
          </p:cNvPr>
          <p:cNvPicPr>
            <a:picLocks noGrp="1" noChangeAspect="1"/>
          </p:cNvPicPr>
          <p:nvPr>
            <p:ph idx="1"/>
          </p:nvPr>
        </p:nvPicPr>
        <p:blipFill>
          <a:blip r:embed="rId2"/>
          <a:stretch>
            <a:fillRect/>
          </a:stretch>
        </p:blipFill>
        <p:spPr>
          <a:xfrm>
            <a:off x="99630" y="1242922"/>
            <a:ext cx="7448550" cy="2503412"/>
          </a:xfrm>
        </p:spPr>
      </p:pic>
      <p:graphicFrame>
        <p:nvGraphicFramePr>
          <p:cNvPr id="6" name="Chart 5">
            <a:extLst>
              <a:ext uri="{FF2B5EF4-FFF2-40B4-BE49-F238E27FC236}">
                <a16:creationId xmlns:a16="http://schemas.microsoft.com/office/drawing/2014/main" id="{DDFEE379-7CA1-C492-9E28-9A6844031D0D}"/>
              </a:ext>
              <a:ext uri="{147F2762-F138-4A5C-976F-8EAC2B608ADB}">
                <a16:predDERef xmlns:a16="http://schemas.microsoft.com/office/drawing/2014/main" pred="{71404FFD-01D0-F152-A6C8-F9A055B72414}"/>
              </a:ext>
            </a:extLst>
          </p:cNvPr>
          <p:cNvGraphicFramePr>
            <a:graphicFrameLocks/>
          </p:cNvGraphicFramePr>
          <p:nvPr>
            <p:extLst>
              <p:ext uri="{D42A27DB-BD31-4B8C-83A1-F6EECF244321}">
                <p14:modId xmlns:p14="http://schemas.microsoft.com/office/powerpoint/2010/main" val="1492315945"/>
              </p:ext>
            </p:extLst>
          </p:nvPr>
        </p:nvGraphicFramePr>
        <p:xfrm>
          <a:off x="7544818" y="1053208"/>
          <a:ext cx="4308172" cy="269738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3D58547-CD71-D5F8-FB78-97E6EECB58F9}"/>
              </a:ext>
            </a:extLst>
          </p:cNvPr>
          <p:cNvSpPr txBox="1"/>
          <p:nvPr/>
        </p:nvSpPr>
        <p:spPr>
          <a:xfrm>
            <a:off x="2190000" y="4266000"/>
            <a:ext cx="3264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Dog campaign</a:t>
            </a:r>
            <a:r>
              <a:rPr lang="en-US">
                <a:latin typeface="-webkit-standard"/>
              </a:rPr>
              <a:t> increased its revenue to $2.45M, further establishing itself as the top performer.</a:t>
            </a:r>
            <a:endParaRPr lang="en-US"/>
          </a:p>
        </p:txBody>
      </p:sp>
      <p:sp>
        <p:nvSpPr>
          <p:cNvPr id="5" name="TextBox 4">
            <a:extLst>
              <a:ext uri="{FF2B5EF4-FFF2-40B4-BE49-F238E27FC236}">
                <a16:creationId xmlns:a16="http://schemas.microsoft.com/office/drawing/2014/main" id="{1F0F95DD-C92B-8624-95D2-EB155E7D59AC}"/>
              </a:ext>
            </a:extLst>
          </p:cNvPr>
          <p:cNvSpPr txBox="1"/>
          <p:nvPr/>
        </p:nvSpPr>
        <p:spPr>
          <a:xfrm>
            <a:off x="6720000" y="4266000"/>
            <a:ext cx="3540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Fish campaign</a:t>
            </a:r>
            <a:r>
              <a:rPr lang="en-US">
                <a:latin typeface="-webkit-standard"/>
              </a:rPr>
              <a:t> had a significant drop in both revenue and performance, with the lowest total revenue in Q2 ($189.3K)</a:t>
            </a:r>
            <a:endParaRPr lang="en-US"/>
          </a:p>
        </p:txBody>
      </p:sp>
    </p:spTree>
    <p:extLst>
      <p:ext uri="{BB962C8B-B14F-4D97-AF65-F5344CB8AC3E}">
        <p14:creationId xmlns:p14="http://schemas.microsoft.com/office/powerpoint/2010/main" val="4044394335"/>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32E0-0B0F-E384-9BC2-F1D5BC367A41}"/>
              </a:ext>
            </a:extLst>
          </p:cNvPr>
          <p:cNvSpPr>
            <a:spLocks noGrp="1"/>
          </p:cNvSpPr>
          <p:nvPr>
            <p:ph type="title"/>
          </p:nvPr>
        </p:nvSpPr>
        <p:spPr>
          <a:xfrm>
            <a:off x="838200" y="-191256"/>
            <a:ext cx="10515600" cy="1325563"/>
          </a:xfrm>
        </p:spPr>
        <p:txBody>
          <a:bodyPr/>
          <a:lstStyle/>
          <a:p>
            <a:r>
              <a:rPr lang="en-US"/>
              <a:t>Quarterly Overview</a:t>
            </a:r>
          </a:p>
        </p:txBody>
      </p:sp>
      <p:pic>
        <p:nvPicPr>
          <p:cNvPr id="8" name="Content Placeholder 7" descr="A graph with blue and red bars&#10;&#10;Description automatically generated">
            <a:extLst>
              <a:ext uri="{FF2B5EF4-FFF2-40B4-BE49-F238E27FC236}">
                <a16:creationId xmlns:a16="http://schemas.microsoft.com/office/drawing/2014/main" id="{00D2D67E-B5F3-D4B4-0D0E-9EFFEBAD7D0A}"/>
              </a:ext>
            </a:extLst>
          </p:cNvPr>
          <p:cNvPicPr>
            <a:picLocks noGrp="1" noChangeAspect="1"/>
          </p:cNvPicPr>
          <p:nvPr>
            <p:ph idx="1"/>
          </p:nvPr>
        </p:nvPicPr>
        <p:blipFill>
          <a:blip r:embed="rId2"/>
          <a:stretch>
            <a:fillRect/>
          </a:stretch>
        </p:blipFill>
        <p:spPr>
          <a:xfrm>
            <a:off x="531737" y="1139561"/>
            <a:ext cx="5734050" cy="2590800"/>
          </a:xfrm>
        </p:spPr>
      </p:pic>
      <p:graphicFrame>
        <p:nvGraphicFramePr>
          <p:cNvPr id="9" name="Chart 8">
            <a:extLst>
              <a:ext uri="{FF2B5EF4-FFF2-40B4-BE49-F238E27FC236}">
                <a16:creationId xmlns:a16="http://schemas.microsoft.com/office/drawing/2014/main" id="{0E764DEF-1331-9D20-9CEB-274BF4494A55}"/>
              </a:ext>
              <a:ext uri="{147F2762-F138-4A5C-976F-8EAC2B608ADB}">
                <a16:predDERef xmlns:a16="http://schemas.microsoft.com/office/drawing/2014/main" pred="{4226C72F-0AD2-085E-902B-B4F760CB6F2F}"/>
              </a:ext>
            </a:extLst>
          </p:cNvPr>
          <p:cNvGraphicFramePr>
            <a:graphicFrameLocks/>
          </p:cNvGraphicFramePr>
          <p:nvPr>
            <p:extLst>
              <p:ext uri="{D42A27DB-BD31-4B8C-83A1-F6EECF244321}">
                <p14:modId xmlns:p14="http://schemas.microsoft.com/office/powerpoint/2010/main" val="290773890"/>
              </p:ext>
            </p:extLst>
          </p:nvPr>
        </p:nvGraphicFramePr>
        <p:xfrm>
          <a:off x="6969427" y="114073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F3F49A8A-DE95-38C2-CA5C-3623FF9D3917}"/>
              </a:ext>
            </a:extLst>
          </p:cNvPr>
          <p:cNvGraphicFramePr>
            <a:graphicFrameLocks noGrp="1"/>
          </p:cNvGraphicFramePr>
          <p:nvPr>
            <p:extLst>
              <p:ext uri="{D42A27DB-BD31-4B8C-83A1-F6EECF244321}">
                <p14:modId xmlns:p14="http://schemas.microsoft.com/office/powerpoint/2010/main" val="1675123580"/>
              </p:ext>
            </p:extLst>
          </p:nvPr>
        </p:nvGraphicFramePr>
        <p:xfrm>
          <a:off x="530376" y="4023632"/>
          <a:ext cx="3378200" cy="2076450"/>
        </p:xfrm>
        <a:graphic>
          <a:graphicData uri="http://schemas.openxmlformats.org/drawingml/2006/table">
            <a:tbl>
              <a:tblPr bandRow="1">
                <a:tableStyleId>{5C22544A-7EE6-4342-B048-85BDC9FD1C3A}</a:tableStyleId>
              </a:tblPr>
              <a:tblGrid>
                <a:gridCol w="1270000">
                  <a:extLst>
                    <a:ext uri="{9D8B030D-6E8A-4147-A177-3AD203B41FA5}">
                      <a16:colId xmlns:a16="http://schemas.microsoft.com/office/drawing/2014/main" val="3591452273"/>
                    </a:ext>
                  </a:extLst>
                </a:gridCol>
                <a:gridCol w="1054100">
                  <a:extLst>
                    <a:ext uri="{9D8B030D-6E8A-4147-A177-3AD203B41FA5}">
                      <a16:colId xmlns:a16="http://schemas.microsoft.com/office/drawing/2014/main" val="4090140927"/>
                    </a:ext>
                  </a:extLst>
                </a:gridCol>
                <a:gridCol w="1054100">
                  <a:extLst>
                    <a:ext uri="{9D8B030D-6E8A-4147-A177-3AD203B41FA5}">
                      <a16:colId xmlns:a16="http://schemas.microsoft.com/office/drawing/2014/main" val="1502936549"/>
                    </a:ext>
                  </a:extLst>
                </a:gridCol>
              </a:tblGrid>
              <a:tr h="161925">
                <a:tc>
                  <a:txBody>
                    <a:bodyPr/>
                    <a:lstStyle/>
                    <a:p>
                      <a:pPr fontAlgn="b"/>
                      <a:r>
                        <a:rPr lang="en-US" sz="1000" b="1">
                          <a:effectLst/>
                          <a:latin typeface="Arial" panose="020B0604020202020204" pitchFamily="34" charset="0"/>
                        </a:rPr>
                        <a:t>Campaign Q1</a:t>
                      </a:r>
                    </a:p>
                  </a:txBody>
                  <a:tcPr marL="9525" marR="9525" marT="9525" anchor="b">
                    <a:lnL>
                      <a:noFill/>
                    </a:lnL>
                    <a:lnR>
                      <a:noFill/>
                    </a:lnR>
                    <a:lnT>
                      <a:noFill/>
                    </a:lnT>
                    <a:lnB w="6350" cap="flat" cmpd="sng" algn="ctr">
                      <a:solidFill>
                        <a:srgbClr val="D02AE0"/>
                      </a:solidFill>
                      <a:prstDash val="solid"/>
                      <a:round/>
                      <a:headEnd type="none" w="med" len="med"/>
                      <a:tailEnd type="none" w="med" len="med"/>
                    </a:lnB>
                    <a:solidFill>
                      <a:srgbClr val="D9E7FD"/>
                    </a:solidFill>
                  </a:tcPr>
                </a:tc>
                <a:tc>
                  <a:txBody>
                    <a:bodyPr/>
                    <a:lstStyle/>
                    <a:p>
                      <a:pPr fontAlgn="b"/>
                      <a:r>
                        <a:rPr lang="en-US" sz="1000" b="1">
                          <a:effectLst/>
                          <a:latin typeface="Arial" panose="020B0604020202020204" pitchFamily="34" charset="0"/>
                        </a:rPr>
                        <a:t>Sum of Revenue</a:t>
                      </a:r>
                    </a:p>
                  </a:txBody>
                  <a:tcPr marL="9525" marR="9525" marT="9525" anchor="b">
                    <a:lnL>
                      <a:noFill/>
                    </a:lnL>
                    <a:lnR>
                      <a:noFill/>
                    </a:lnR>
                    <a:lnT>
                      <a:noFill/>
                    </a:lnT>
                    <a:lnB w="6350" cap="flat" cmpd="sng" algn="ctr">
                      <a:solidFill>
                        <a:srgbClr val="702DE0"/>
                      </a:solidFill>
                      <a:prstDash val="solid"/>
                      <a:round/>
                      <a:headEnd type="none" w="med" len="med"/>
                      <a:tailEnd type="none" w="med" len="med"/>
                    </a:lnB>
                    <a:solidFill>
                      <a:srgbClr val="D9E7FD"/>
                    </a:solidFill>
                  </a:tcPr>
                </a:tc>
                <a:tc>
                  <a:txBody>
                    <a:bodyPr/>
                    <a:lstStyle/>
                    <a:p>
                      <a:pPr fontAlgn="b"/>
                      <a:r>
                        <a:rPr lang="en-US" sz="1000" b="1">
                          <a:effectLst/>
                          <a:latin typeface="Arial" panose="020B0604020202020204" pitchFamily="34" charset="0"/>
                        </a:rPr>
                        <a:t>Sum of Spend</a:t>
                      </a:r>
                    </a:p>
                  </a:txBody>
                  <a:tcPr marL="9525" marR="9525" marT="9525" anchor="b">
                    <a:lnL>
                      <a:noFill/>
                    </a:lnL>
                    <a:lnR>
                      <a:noFill/>
                    </a:lnR>
                    <a:lnT>
                      <a:noFill/>
                    </a:lnT>
                    <a:lnB w="6350" cap="flat" cmpd="sng" algn="ctr">
                      <a:solidFill>
                        <a:srgbClr val="F02BE0"/>
                      </a:solidFill>
                      <a:prstDash val="solid"/>
                      <a:round/>
                      <a:headEnd type="none" w="med" len="med"/>
                      <a:tailEnd type="none" w="med" len="med"/>
                    </a:lnB>
                    <a:solidFill>
                      <a:srgbClr val="D9E7FD"/>
                    </a:solidFill>
                  </a:tcPr>
                </a:tc>
                <a:extLst>
                  <a:ext uri="{0D108BD9-81ED-4DB2-BD59-A6C34878D82A}">
                    <a16:rowId xmlns:a16="http://schemas.microsoft.com/office/drawing/2014/main" val="656107436"/>
                  </a:ext>
                </a:extLst>
              </a:tr>
              <a:tr h="161925">
                <a:tc>
                  <a:txBody>
                    <a:bodyPr/>
                    <a:lstStyle/>
                    <a:p>
                      <a:pPr fontAlgn="b"/>
                      <a:r>
                        <a:rPr lang="en-US" sz="1000">
                          <a:effectLst/>
                          <a:latin typeface="Arial" panose="020B0604020202020204" pitchFamily="34" charset="0"/>
                        </a:rPr>
                        <a:t>FY24_SEM_Q1_Bird</a:t>
                      </a:r>
                    </a:p>
                  </a:txBody>
                  <a:tcPr marL="9525" marR="9525" marT="9525" anchor="b">
                    <a:lnL>
                      <a:noFill/>
                    </a:lnL>
                    <a:lnR>
                      <a:noFill/>
                    </a:lnR>
                    <a:lnT w="6350" cap="flat" cmpd="sng" algn="ctr">
                      <a:solidFill>
                        <a:srgbClr val="D02AE0"/>
                      </a:solidFill>
                      <a:prstDash val="solid"/>
                      <a:round/>
                      <a:headEnd type="none" w="med" len="med"/>
                      <a:tailEnd type="none" w="med" len="med"/>
                    </a:lnT>
                    <a:lnB>
                      <a:noFill/>
                    </a:lnB>
                    <a:noFill/>
                  </a:tcPr>
                </a:tc>
                <a:tc>
                  <a:txBody>
                    <a:bodyPr/>
                    <a:lstStyle/>
                    <a:p>
                      <a:pPr algn="r" fontAlgn="b"/>
                      <a:r>
                        <a:rPr lang="en-US" sz="1000">
                          <a:effectLst/>
                          <a:latin typeface="Arial" panose="020B0604020202020204" pitchFamily="34" charset="0"/>
                        </a:rPr>
                        <a:t>$781,384.52</a:t>
                      </a:r>
                    </a:p>
                  </a:txBody>
                  <a:tcPr marL="9525" marR="9525" marT="9525" anchor="b">
                    <a:lnL>
                      <a:noFill/>
                    </a:lnL>
                    <a:lnR>
                      <a:noFill/>
                    </a:lnR>
                    <a:lnT w="6350" cap="flat" cmpd="sng" algn="ctr">
                      <a:solidFill>
                        <a:srgbClr val="702DE0"/>
                      </a:solidFill>
                      <a:prstDash val="solid"/>
                      <a:round/>
                      <a:headEnd type="none" w="med" len="med"/>
                      <a:tailEnd type="none" w="med" len="med"/>
                    </a:lnT>
                    <a:lnB>
                      <a:noFill/>
                    </a:lnB>
                    <a:solidFill>
                      <a:srgbClr val="FCFCFF"/>
                    </a:solidFill>
                  </a:tcPr>
                </a:tc>
                <a:tc>
                  <a:txBody>
                    <a:bodyPr/>
                    <a:lstStyle/>
                    <a:p>
                      <a:pPr algn="r" fontAlgn="b"/>
                      <a:r>
                        <a:rPr lang="en-US" sz="1000">
                          <a:effectLst/>
                          <a:latin typeface="Arial" panose="020B0604020202020204" pitchFamily="34" charset="0"/>
                        </a:rPr>
                        <a:t>$38,407.21</a:t>
                      </a:r>
                    </a:p>
                  </a:txBody>
                  <a:tcPr marL="9525" marR="9525" marT="9525" anchor="b">
                    <a:lnL>
                      <a:noFill/>
                    </a:lnL>
                    <a:lnR>
                      <a:noFill/>
                    </a:lnR>
                    <a:lnT w="6350" cap="flat" cmpd="sng" algn="ctr">
                      <a:solidFill>
                        <a:srgbClr val="F02BE0"/>
                      </a:solidFill>
                      <a:prstDash val="solid"/>
                      <a:round/>
                      <a:headEnd type="none" w="med" len="med"/>
                      <a:tailEnd type="none" w="med" len="med"/>
                    </a:lnT>
                    <a:lnB>
                      <a:noFill/>
                    </a:lnB>
                    <a:noFill/>
                  </a:tcPr>
                </a:tc>
                <a:extLst>
                  <a:ext uri="{0D108BD9-81ED-4DB2-BD59-A6C34878D82A}">
                    <a16:rowId xmlns:a16="http://schemas.microsoft.com/office/drawing/2014/main" val="2632135273"/>
                  </a:ext>
                </a:extLst>
              </a:tr>
              <a:tr h="161925">
                <a:tc>
                  <a:txBody>
                    <a:bodyPr/>
                    <a:lstStyle/>
                    <a:p>
                      <a:pPr fontAlgn="b"/>
                      <a:r>
                        <a:rPr lang="en-US" sz="1000">
                          <a:effectLst/>
                          <a:latin typeface="Arial" panose="020B0604020202020204" pitchFamily="34" charset="0"/>
                        </a:rPr>
                        <a:t>FY24_SEM_Q1_Cat</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$1,624,391.04</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panose="020B0604020202020204" pitchFamily="34" charset="0"/>
                        </a:rPr>
                        <a:t>$57,953.68</a:t>
                      </a:r>
                    </a:p>
                  </a:txBody>
                  <a:tcPr marL="9525" marR="9525" marT="9525" anchor="b">
                    <a:lnL>
                      <a:noFill/>
                    </a:lnL>
                    <a:lnR>
                      <a:noFill/>
                    </a:lnR>
                    <a:lnT>
                      <a:noFill/>
                    </a:lnT>
                    <a:lnB>
                      <a:noFill/>
                    </a:lnB>
                    <a:noFill/>
                  </a:tcPr>
                </a:tc>
                <a:extLst>
                  <a:ext uri="{0D108BD9-81ED-4DB2-BD59-A6C34878D82A}">
                    <a16:rowId xmlns:a16="http://schemas.microsoft.com/office/drawing/2014/main" val="806248778"/>
                  </a:ext>
                </a:extLst>
              </a:tr>
              <a:tr h="161925">
                <a:tc>
                  <a:txBody>
                    <a:bodyPr/>
                    <a:lstStyle/>
                    <a:p>
                      <a:pPr fontAlgn="b"/>
                      <a:r>
                        <a:rPr lang="en-US" sz="1000">
                          <a:effectLst/>
                          <a:latin typeface="Arial" panose="020B0604020202020204" pitchFamily="34" charset="0"/>
                        </a:rPr>
                        <a:t>FY24_SEM_Q1_Dog</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$1,889,690.52</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$51,155.53</a:t>
                      </a:r>
                    </a:p>
                  </a:txBody>
                  <a:tcPr marL="9525" marR="9525" marT="9525" anchor="b">
                    <a:lnL>
                      <a:noFill/>
                    </a:lnL>
                    <a:lnR>
                      <a:noFill/>
                    </a:lnR>
                    <a:lnT>
                      <a:noFill/>
                    </a:lnT>
                    <a:lnB>
                      <a:noFill/>
                    </a:lnB>
                    <a:noFill/>
                  </a:tcPr>
                </a:tc>
                <a:extLst>
                  <a:ext uri="{0D108BD9-81ED-4DB2-BD59-A6C34878D82A}">
                    <a16:rowId xmlns:a16="http://schemas.microsoft.com/office/drawing/2014/main" val="3252714729"/>
                  </a:ext>
                </a:extLst>
              </a:tr>
              <a:tr h="161925">
                <a:tc>
                  <a:txBody>
                    <a:bodyPr/>
                    <a:lstStyle/>
                    <a:p>
                      <a:pPr fontAlgn="b"/>
                      <a:r>
                        <a:rPr lang="en-US" sz="1000">
                          <a:effectLst/>
                          <a:latin typeface="Arial" panose="020B0604020202020204" pitchFamily="34" charset="0"/>
                        </a:rPr>
                        <a:t>FY24_SEM_Q1_Fish</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$255,909.93</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$21,962.61</a:t>
                      </a:r>
                    </a:p>
                  </a:txBody>
                  <a:tcPr marL="9525" marR="9525" marT="9525" anchor="b">
                    <a:lnL>
                      <a:noFill/>
                    </a:lnL>
                    <a:lnR>
                      <a:noFill/>
                    </a:lnR>
                    <a:lnT>
                      <a:noFill/>
                    </a:lnT>
                    <a:lnB>
                      <a:noFill/>
                    </a:lnB>
                    <a:noFill/>
                  </a:tcPr>
                </a:tc>
                <a:extLst>
                  <a:ext uri="{0D108BD9-81ED-4DB2-BD59-A6C34878D82A}">
                    <a16:rowId xmlns:a16="http://schemas.microsoft.com/office/drawing/2014/main" val="1776812870"/>
                  </a:ext>
                </a:extLst>
              </a:tr>
              <a:tr h="161925">
                <a:tc>
                  <a:txBody>
                    <a:bodyPr/>
                    <a:lstStyle/>
                    <a:p>
                      <a:pPr fontAlgn="b"/>
                      <a:r>
                        <a:rPr lang="en-US" sz="1000" b="1">
                          <a:effectLst/>
                          <a:latin typeface="Arial" panose="020B0604020202020204" pitchFamily="34" charset="0"/>
                        </a:rPr>
                        <a:t>Campaign Q2</a:t>
                      </a:r>
                    </a:p>
                  </a:txBody>
                  <a:tcPr marL="9525" marR="9525" marT="9525" anchor="b">
                    <a:lnL>
                      <a:noFill/>
                    </a:lnL>
                    <a:lnR>
                      <a:noFill/>
                    </a:lnR>
                    <a:lnT>
                      <a:noFill/>
                    </a:lnT>
                    <a:lnB w="6350" cap="flat" cmpd="sng" algn="ctr">
                      <a:solidFill>
                        <a:srgbClr val="D02AE0"/>
                      </a:solidFill>
                      <a:prstDash val="solid"/>
                      <a:round/>
                      <a:headEnd type="none" w="med" len="med"/>
                      <a:tailEnd type="none" w="med" len="med"/>
                    </a:lnB>
                    <a:solidFill>
                      <a:srgbClr val="D9E7FD"/>
                    </a:solidFill>
                  </a:tcPr>
                </a:tc>
                <a:tc>
                  <a:txBody>
                    <a:bodyPr/>
                    <a:lstStyle/>
                    <a:p>
                      <a:pPr fontAlgn="b"/>
                      <a:r>
                        <a:rPr lang="en-US" sz="1000" b="1">
                          <a:effectLst/>
                          <a:latin typeface="Arial" panose="020B0604020202020204" pitchFamily="34" charset="0"/>
                        </a:rPr>
                        <a:t>Sum of Revenue</a:t>
                      </a:r>
                    </a:p>
                  </a:txBody>
                  <a:tcPr marL="9525" marR="9525" marT="9525" anchor="b">
                    <a:lnL>
                      <a:noFill/>
                    </a:lnL>
                    <a:lnR>
                      <a:noFill/>
                    </a:lnR>
                    <a:lnT>
                      <a:noFill/>
                    </a:lnT>
                    <a:lnB w="6350" cap="flat" cmpd="sng" algn="ctr">
                      <a:solidFill>
                        <a:srgbClr val="D03FE0"/>
                      </a:solidFill>
                      <a:prstDash val="solid"/>
                      <a:round/>
                      <a:headEnd type="none" w="med" len="med"/>
                      <a:tailEnd type="none" w="med" len="med"/>
                    </a:lnB>
                    <a:solidFill>
                      <a:srgbClr val="D9E7FD"/>
                    </a:solidFill>
                  </a:tcPr>
                </a:tc>
                <a:tc>
                  <a:txBody>
                    <a:bodyPr/>
                    <a:lstStyle/>
                    <a:p>
                      <a:pPr fontAlgn="b"/>
                      <a:r>
                        <a:rPr lang="en-US" sz="1000" b="1">
                          <a:effectLst/>
                          <a:latin typeface="Arial" panose="020B0604020202020204" pitchFamily="34" charset="0"/>
                        </a:rPr>
                        <a:t>Sum of Spend</a:t>
                      </a:r>
                    </a:p>
                  </a:txBody>
                  <a:tcPr marL="9525" marR="9525" marT="9525" anchor="b">
                    <a:lnL>
                      <a:noFill/>
                    </a:lnL>
                    <a:lnR>
                      <a:noFill/>
                    </a:lnR>
                    <a:lnT>
                      <a:noFill/>
                    </a:lnT>
                    <a:lnB w="6350" cap="flat" cmpd="sng" algn="ctr">
                      <a:solidFill>
                        <a:srgbClr val="D03FE0"/>
                      </a:solidFill>
                      <a:prstDash val="solid"/>
                      <a:round/>
                      <a:headEnd type="none" w="med" len="med"/>
                      <a:tailEnd type="none" w="med" len="med"/>
                    </a:lnB>
                    <a:solidFill>
                      <a:srgbClr val="D9E7FD"/>
                    </a:solidFill>
                  </a:tcPr>
                </a:tc>
                <a:extLst>
                  <a:ext uri="{0D108BD9-81ED-4DB2-BD59-A6C34878D82A}">
                    <a16:rowId xmlns:a16="http://schemas.microsoft.com/office/drawing/2014/main" val="4089147138"/>
                  </a:ext>
                </a:extLst>
              </a:tr>
              <a:tr h="161925">
                <a:tc>
                  <a:txBody>
                    <a:bodyPr/>
                    <a:lstStyle/>
                    <a:p>
                      <a:pPr fontAlgn="b"/>
                      <a:r>
                        <a:rPr lang="en-US" sz="1000">
                          <a:effectLst/>
                          <a:latin typeface="Arial" panose="020B0604020202020204" pitchFamily="34" charset="0"/>
                        </a:rPr>
                        <a:t>FY24_SEM_Q2_Bird</a:t>
                      </a:r>
                    </a:p>
                  </a:txBody>
                  <a:tcPr marL="9525" marR="9525" marT="9525" anchor="b">
                    <a:lnL>
                      <a:noFill/>
                    </a:lnL>
                    <a:lnR>
                      <a:noFill/>
                    </a:lnR>
                    <a:lnT w="6350" cap="flat" cmpd="sng" algn="ctr">
                      <a:solidFill>
                        <a:srgbClr val="D02AE0"/>
                      </a:solidFill>
                      <a:prstDash val="solid"/>
                      <a:round/>
                      <a:headEnd type="none" w="med" len="med"/>
                      <a:tailEnd type="none" w="med" len="med"/>
                    </a:lnT>
                    <a:lnB>
                      <a:noFill/>
                    </a:lnB>
                    <a:noFill/>
                  </a:tcPr>
                </a:tc>
                <a:tc>
                  <a:txBody>
                    <a:bodyPr/>
                    <a:lstStyle/>
                    <a:p>
                      <a:pPr algn="r" fontAlgn="b"/>
                      <a:r>
                        <a:rPr lang="en-US" sz="1000">
                          <a:effectLst/>
                          <a:latin typeface="Arial" panose="020B0604020202020204" pitchFamily="34" charset="0"/>
                        </a:rPr>
                        <a:t>$742,804.19</a:t>
                      </a:r>
                    </a:p>
                  </a:txBody>
                  <a:tcPr marL="9525" marR="9525" marT="9525" anchor="b">
                    <a:lnL>
                      <a:noFill/>
                    </a:lnL>
                    <a:lnR>
                      <a:noFill/>
                    </a:lnR>
                    <a:lnT w="6350" cap="flat" cmpd="sng" algn="ctr">
                      <a:solidFill>
                        <a:srgbClr val="D03FE0"/>
                      </a:solidFill>
                      <a:prstDash val="solid"/>
                      <a:round/>
                      <a:headEnd type="none" w="med" len="med"/>
                      <a:tailEnd type="none" w="med" len="med"/>
                    </a:lnT>
                    <a:lnB>
                      <a:noFill/>
                    </a:lnB>
                    <a:noFill/>
                  </a:tcPr>
                </a:tc>
                <a:tc>
                  <a:txBody>
                    <a:bodyPr/>
                    <a:lstStyle/>
                    <a:p>
                      <a:pPr algn="r" fontAlgn="b"/>
                      <a:r>
                        <a:rPr lang="en-US" sz="1000">
                          <a:effectLst/>
                          <a:latin typeface="Arial" panose="020B0604020202020204" pitchFamily="34" charset="0"/>
                        </a:rPr>
                        <a:t>$38,530.87</a:t>
                      </a:r>
                    </a:p>
                  </a:txBody>
                  <a:tcPr marL="9525" marR="9525" marT="9525" anchor="b">
                    <a:lnL>
                      <a:noFill/>
                    </a:lnL>
                    <a:lnR>
                      <a:noFill/>
                    </a:lnR>
                    <a:lnT w="6350" cap="flat" cmpd="sng" algn="ctr">
                      <a:solidFill>
                        <a:srgbClr val="D03FE0"/>
                      </a:solidFill>
                      <a:prstDash val="solid"/>
                      <a:round/>
                      <a:headEnd type="none" w="med" len="med"/>
                      <a:tailEnd type="none" w="med" len="med"/>
                    </a:lnT>
                    <a:lnB>
                      <a:noFill/>
                    </a:lnB>
                    <a:noFill/>
                  </a:tcPr>
                </a:tc>
                <a:extLst>
                  <a:ext uri="{0D108BD9-81ED-4DB2-BD59-A6C34878D82A}">
                    <a16:rowId xmlns:a16="http://schemas.microsoft.com/office/drawing/2014/main" val="3249164106"/>
                  </a:ext>
                </a:extLst>
              </a:tr>
              <a:tr h="161925">
                <a:tc>
                  <a:txBody>
                    <a:bodyPr/>
                    <a:lstStyle/>
                    <a:p>
                      <a:pPr fontAlgn="b"/>
                      <a:r>
                        <a:rPr lang="en-US" sz="1000">
                          <a:effectLst/>
                          <a:latin typeface="Arial" panose="020B0604020202020204" pitchFamily="34" charset="0"/>
                        </a:rPr>
                        <a:t>FY24_SEM_Q2_Cat</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$1,589,869.22</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$50,582.83</a:t>
                      </a:r>
                    </a:p>
                  </a:txBody>
                  <a:tcPr marL="9525" marR="9525" marT="9525" anchor="b">
                    <a:lnL>
                      <a:noFill/>
                    </a:lnL>
                    <a:lnR>
                      <a:noFill/>
                    </a:lnR>
                    <a:lnT>
                      <a:noFill/>
                    </a:lnT>
                    <a:lnB>
                      <a:noFill/>
                    </a:lnB>
                    <a:noFill/>
                  </a:tcPr>
                </a:tc>
                <a:extLst>
                  <a:ext uri="{0D108BD9-81ED-4DB2-BD59-A6C34878D82A}">
                    <a16:rowId xmlns:a16="http://schemas.microsoft.com/office/drawing/2014/main" val="1395116328"/>
                  </a:ext>
                </a:extLst>
              </a:tr>
              <a:tr h="161925">
                <a:tc>
                  <a:txBody>
                    <a:bodyPr/>
                    <a:lstStyle/>
                    <a:p>
                      <a:pPr fontAlgn="b"/>
                      <a:r>
                        <a:rPr lang="en-US" sz="1000">
                          <a:effectLst/>
                          <a:latin typeface="Arial" panose="020B0604020202020204" pitchFamily="34" charset="0"/>
                        </a:rPr>
                        <a:t>FY24_SEM_Q2_Dog</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$2,449,025.87</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$58,922.05</a:t>
                      </a:r>
                    </a:p>
                  </a:txBody>
                  <a:tcPr marL="9525" marR="9525" marT="9525" anchor="b">
                    <a:lnL>
                      <a:noFill/>
                    </a:lnL>
                    <a:lnR>
                      <a:noFill/>
                    </a:lnR>
                    <a:lnT>
                      <a:noFill/>
                    </a:lnT>
                    <a:lnB>
                      <a:noFill/>
                    </a:lnB>
                    <a:noFill/>
                  </a:tcPr>
                </a:tc>
                <a:extLst>
                  <a:ext uri="{0D108BD9-81ED-4DB2-BD59-A6C34878D82A}">
                    <a16:rowId xmlns:a16="http://schemas.microsoft.com/office/drawing/2014/main" val="873979171"/>
                  </a:ext>
                </a:extLst>
              </a:tr>
              <a:tr h="161925">
                <a:tc>
                  <a:txBody>
                    <a:bodyPr/>
                    <a:lstStyle/>
                    <a:p>
                      <a:pPr fontAlgn="b"/>
                      <a:r>
                        <a:rPr lang="en-US" sz="1000">
                          <a:effectLst/>
                          <a:latin typeface="Arial" panose="020B0604020202020204" pitchFamily="34" charset="0"/>
                        </a:rPr>
                        <a:t>FY24_SEM_Q2_Fish</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$189,350.95</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$25,521.57</a:t>
                      </a:r>
                    </a:p>
                  </a:txBody>
                  <a:tcPr marL="9525" marR="9525" marT="9525" anchor="b">
                    <a:lnL>
                      <a:noFill/>
                    </a:lnL>
                    <a:lnR>
                      <a:noFill/>
                    </a:lnR>
                    <a:lnT>
                      <a:noFill/>
                    </a:lnT>
                    <a:lnB>
                      <a:noFill/>
                    </a:lnB>
                    <a:noFill/>
                  </a:tcPr>
                </a:tc>
                <a:extLst>
                  <a:ext uri="{0D108BD9-81ED-4DB2-BD59-A6C34878D82A}">
                    <a16:rowId xmlns:a16="http://schemas.microsoft.com/office/drawing/2014/main" val="3982348163"/>
                  </a:ext>
                </a:extLst>
              </a:tr>
            </a:tbl>
          </a:graphicData>
        </a:graphic>
      </p:graphicFrame>
      <p:sp>
        <p:nvSpPr>
          <p:cNvPr id="3" name="TextBox 2">
            <a:extLst>
              <a:ext uri="{FF2B5EF4-FFF2-40B4-BE49-F238E27FC236}">
                <a16:creationId xmlns:a16="http://schemas.microsoft.com/office/drawing/2014/main" id="{F5F12C42-07C2-9760-677D-127086F8124E}"/>
              </a:ext>
            </a:extLst>
          </p:cNvPr>
          <p:cNvSpPr txBox="1"/>
          <p:nvPr/>
        </p:nvSpPr>
        <p:spPr>
          <a:xfrm>
            <a:off x="4392000" y="4284000"/>
            <a:ext cx="6792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Dog</a:t>
            </a:r>
            <a:r>
              <a:rPr lang="en-US">
                <a:latin typeface="-webkit-standard"/>
              </a:rPr>
              <a:t> and </a:t>
            </a:r>
            <a:r>
              <a:rPr lang="en-US" b="1">
                <a:ea typeface="+mn-lt"/>
                <a:cs typeface="+mn-lt"/>
              </a:rPr>
              <a:t>Cat campaigns</a:t>
            </a:r>
            <a:r>
              <a:rPr lang="en-US">
                <a:latin typeface="-webkit-standard"/>
              </a:rPr>
              <a:t> are top drivers of revenue and should continue to be prioritized and optimized for future quarters. The </a:t>
            </a:r>
            <a:r>
              <a:rPr lang="en-US" b="1">
                <a:ea typeface="+mn-lt"/>
                <a:cs typeface="+mn-lt"/>
              </a:rPr>
              <a:t>Fish campaign</a:t>
            </a:r>
            <a:r>
              <a:rPr lang="en-US">
                <a:latin typeface="-webkit-standard"/>
              </a:rPr>
              <a:t> may require a reevaluation of strategy or resources to improve its performance. </a:t>
            </a:r>
            <a:endParaRPr lang="en-US"/>
          </a:p>
        </p:txBody>
      </p:sp>
    </p:spTree>
    <p:extLst>
      <p:ext uri="{BB962C8B-B14F-4D97-AF65-F5344CB8AC3E}">
        <p14:creationId xmlns:p14="http://schemas.microsoft.com/office/powerpoint/2010/main" val="2634200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4F46-7086-0350-CC38-68B77D682EFD}"/>
              </a:ext>
            </a:extLst>
          </p:cNvPr>
          <p:cNvSpPr>
            <a:spLocks noGrp="1"/>
          </p:cNvSpPr>
          <p:nvPr>
            <p:ph type="title"/>
          </p:nvPr>
        </p:nvSpPr>
        <p:spPr/>
        <p:txBody>
          <a:bodyPr/>
          <a:lstStyle/>
          <a:p>
            <a:r>
              <a:rPr lang="en-US"/>
              <a:t>Cost Efficiency</a:t>
            </a:r>
          </a:p>
        </p:txBody>
      </p:sp>
      <p:graphicFrame>
        <p:nvGraphicFramePr>
          <p:cNvPr id="5" name="Content Placeholder 4">
            <a:extLst>
              <a:ext uri="{FF2B5EF4-FFF2-40B4-BE49-F238E27FC236}">
                <a16:creationId xmlns:a16="http://schemas.microsoft.com/office/drawing/2014/main" id="{4443EF5F-5D37-AA5C-37D7-57BA045A834B}"/>
              </a:ext>
            </a:extLst>
          </p:cNvPr>
          <p:cNvGraphicFramePr>
            <a:graphicFrameLocks noGrp="1"/>
          </p:cNvGraphicFramePr>
          <p:nvPr>
            <p:ph idx="1"/>
            <p:extLst>
              <p:ext uri="{D42A27DB-BD31-4B8C-83A1-F6EECF244321}">
                <p14:modId xmlns:p14="http://schemas.microsoft.com/office/powerpoint/2010/main" val="729175945"/>
              </p:ext>
            </p:extLst>
          </p:nvPr>
        </p:nvGraphicFramePr>
        <p:xfrm>
          <a:off x="838200" y="1825625"/>
          <a:ext cx="10515599" cy="1485900"/>
        </p:xfrm>
        <a:graphic>
          <a:graphicData uri="http://schemas.openxmlformats.org/drawingml/2006/table">
            <a:tbl>
              <a:tblPr bandRow="1">
                <a:tableStyleId>{5C22544A-7EE6-4342-B048-85BDC9FD1C3A}</a:tableStyleId>
              </a:tblPr>
              <a:tblGrid>
                <a:gridCol w="5825544">
                  <a:extLst>
                    <a:ext uri="{9D8B030D-6E8A-4147-A177-3AD203B41FA5}">
                      <a16:colId xmlns:a16="http://schemas.microsoft.com/office/drawing/2014/main" val="1053378492"/>
                    </a:ext>
                  </a:extLst>
                </a:gridCol>
                <a:gridCol w="4690055">
                  <a:extLst>
                    <a:ext uri="{9D8B030D-6E8A-4147-A177-3AD203B41FA5}">
                      <a16:colId xmlns:a16="http://schemas.microsoft.com/office/drawing/2014/main" val="3171215168"/>
                    </a:ext>
                  </a:extLst>
                </a:gridCol>
              </a:tblGrid>
              <a:tr h="165100">
                <a:tc>
                  <a:txBody>
                    <a:bodyPr/>
                    <a:lstStyle/>
                    <a:p>
                      <a:pPr fontAlgn="b"/>
                      <a:r>
                        <a:rPr lang="en-US" sz="1000">
                          <a:effectLst/>
                        </a:rPr>
                        <a:t>Top 3 Best ROI</a:t>
                      </a:r>
                    </a:p>
                  </a:txBody>
                  <a:tcPr marL="9525" marR="9525" marT="9525" marB="0" anchor="b">
                    <a:lnL>
                      <a:noFill/>
                    </a:lnL>
                    <a:lnR>
                      <a:noFill/>
                    </a:lnR>
                    <a:lnT>
                      <a:noFill/>
                    </a:lnT>
                    <a:lnB>
                      <a:noFill/>
                    </a:lnB>
                    <a:solidFill>
                      <a:srgbClr val="8CB5F9"/>
                    </a:solidFill>
                  </a:tcPr>
                </a:tc>
                <a:tc>
                  <a:txBody>
                    <a:bodyPr/>
                    <a:lstStyle/>
                    <a:p>
                      <a:pPr fontAlgn="b"/>
                      <a:r>
                        <a:rPr lang="en-US" sz="1000">
                          <a:effectLst/>
                        </a:rPr>
                        <a:t> </a:t>
                      </a:r>
                    </a:p>
                  </a:txBody>
                  <a:tcPr marL="9525" marR="9525" marT="9525" marB="0" anchor="b">
                    <a:lnL>
                      <a:noFill/>
                    </a:lnL>
                    <a:lnR>
                      <a:noFill/>
                    </a:lnR>
                    <a:lnT>
                      <a:noFill/>
                    </a:lnT>
                    <a:lnB>
                      <a:noFill/>
                    </a:lnB>
                    <a:solidFill>
                      <a:srgbClr val="8CB5F9"/>
                    </a:solidFill>
                  </a:tcPr>
                </a:tc>
                <a:extLst>
                  <a:ext uri="{0D108BD9-81ED-4DB2-BD59-A6C34878D82A}">
                    <a16:rowId xmlns:a16="http://schemas.microsoft.com/office/drawing/2014/main" val="4196224477"/>
                  </a:ext>
                </a:extLst>
              </a:tr>
              <a:tr h="165100">
                <a:tc>
                  <a:txBody>
                    <a:bodyPr/>
                    <a:lstStyle/>
                    <a:p>
                      <a:pPr fontAlgn="b"/>
                      <a:r>
                        <a:rPr lang="en-US" sz="1000">
                          <a:effectLst/>
                          <a:latin typeface="Arial" panose="020B0604020202020204" pitchFamily="34" charset="0"/>
                        </a:rPr>
                        <a:t>FY24_SEM_Q2_Dog</a:t>
                      </a:r>
                    </a:p>
                  </a:txBody>
                  <a:tcPr marL="9525" marR="9525" marT="9525" marB="0" anchor="b">
                    <a:lnL>
                      <a:noFill/>
                    </a:lnL>
                    <a:lnR>
                      <a:noFill/>
                    </a:lnR>
                    <a:lnT>
                      <a:noFill/>
                    </a:lnT>
                    <a:lnB>
                      <a:noFill/>
                    </a:lnB>
                    <a:noFill/>
                  </a:tcPr>
                </a:tc>
                <a:tc>
                  <a:txBody>
                    <a:bodyPr/>
                    <a:lstStyle/>
                    <a:p>
                      <a:pPr algn="r" fontAlgn="b"/>
                      <a:r>
                        <a:rPr lang="en-US" sz="1000">
                          <a:effectLst/>
                          <a:latin typeface="Arial" panose="020B0604020202020204" pitchFamily="34" charset="0"/>
                        </a:rPr>
                        <a:t>$41.56 </a:t>
                      </a:r>
                    </a:p>
                  </a:txBody>
                  <a:tcPr marL="9525" marR="9525" marT="9525" marB="0" anchor="b">
                    <a:lnL>
                      <a:noFill/>
                    </a:lnL>
                    <a:lnR>
                      <a:noFill/>
                    </a:lnR>
                    <a:lnT>
                      <a:noFill/>
                    </a:lnT>
                    <a:lnB>
                      <a:noFill/>
                    </a:lnB>
                    <a:solidFill>
                      <a:srgbClr val="63BE7B"/>
                    </a:solidFill>
                  </a:tcPr>
                </a:tc>
                <a:extLst>
                  <a:ext uri="{0D108BD9-81ED-4DB2-BD59-A6C34878D82A}">
                    <a16:rowId xmlns:a16="http://schemas.microsoft.com/office/drawing/2014/main" val="1424042482"/>
                  </a:ext>
                </a:extLst>
              </a:tr>
              <a:tr h="165100">
                <a:tc>
                  <a:txBody>
                    <a:bodyPr/>
                    <a:lstStyle/>
                    <a:p>
                      <a:pPr fontAlgn="b"/>
                      <a:r>
                        <a:rPr lang="en-US" sz="1000">
                          <a:effectLst/>
                          <a:latin typeface="Arial" panose="020B0604020202020204" pitchFamily="34" charset="0"/>
                        </a:rPr>
                        <a:t>FY24_SEM_Q1_Dog</a:t>
                      </a:r>
                    </a:p>
                  </a:txBody>
                  <a:tcPr marL="9525" marR="9525" marT="9525" marB="0" anchor="b">
                    <a:lnL>
                      <a:noFill/>
                    </a:lnL>
                    <a:lnR>
                      <a:noFill/>
                    </a:lnR>
                    <a:lnT>
                      <a:noFill/>
                    </a:lnT>
                    <a:lnB>
                      <a:noFill/>
                    </a:lnB>
                    <a:noFill/>
                  </a:tcPr>
                </a:tc>
                <a:tc>
                  <a:txBody>
                    <a:bodyPr/>
                    <a:lstStyle/>
                    <a:p>
                      <a:pPr algn="r" fontAlgn="b"/>
                      <a:r>
                        <a:rPr lang="en-US" sz="1000">
                          <a:effectLst/>
                          <a:latin typeface="Arial" panose="020B0604020202020204" pitchFamily="34" charset="0"/>
                        </a:rPr>
                        <a:t>$36.94 </a:t>
                      </a:r>
                    </a:p>
                  </a:txBody>
                  <a:tcPr marL="9525" marR="9525" marT="9525" marB="0" anchor="b">
                    <a:lnL>
                      <a:noFill/>
                    </a:lnL>
                    <a:lnR>
                      <a:noFill/>
                    </a:lnR>
                    <a:lnT>
                      <a:noFill/>
                    </a:lnT>
                    <a:lnB>
                      <a:noFill/>
                    </a:lnB>
                    <a:solidFill>
                      <a:srgbClr val="8DCA7E"/>
                    </a:solidFill>
                  </a:tcPr>
                </a:tc>
                <a:extLst>
                  <a:ext uri="{0D108BD9-81ED-4DB2-BD59-A6C34878D82A}">
                    <a16:rowId xmlns:a16="http://schemas.microsoft.com/office/drawing/2014/main" val="2570125942"/>
                  </a:ext>
                </a:extLst>
              </a:tr>
              <a:tr h="165100">
                <a:tc>
                  <a:txBody>
                    <a:bodyPr/>
                    <a:lstStyle/>
                    <a:p>
                      <a:pPr fontAlgn="b"/>
                      <a:r>
                        <a:rPr lang="en-US" sz="1000">
                          <a:effectLst/>
                          <a:latin typeface="Arial" panose="020B0604020202020204" pitchFamily="34" charset="0"/>
                        </a:rPr>
                        <a:t>FY24_SEM_Q2_Cat</a:t>
                      </a:r>
                    </a:p>
                  </a:txBody>
                  <a:tcPr marL="9525" marR="9525" marT="9525" marB="0" anchor="b">
                    <a:lnL>
                      <a:noFill/>
                    </a:lnL>
                    <a:lnR>
                      <a:noFill/>
                    </a:lnR>
                    <a:lnT>
                      <a:noFill/>
                    </a:lnT>
                    <a:lnB>
                      <a:noFill/>
                    </a:lnB>
                    <a:noFill/>
                  </a:tcPr>
                </a:tc>
                <a:tc>
                  <a:txBody>
                    <a:bodyPr/>
                    <a:lstStyle/>
                    <a:p>
                      <a:pPr algn="r" fontAlgn="b"/>
                      <a:r>
                        <a:rPr lang="en-US" sz="1000">
                          <a:effectLst/>
                          <a:latin typeface="Arial" panose="020B0604020202020204" pitchFamily="34" charset="0"/>
                        </a:rPr>
                        <a:t>$31.43 </a:t>
                      </a:r>
                    </a:p>
                  </a:txBody>
                  <a:tcPr marL="9525" marR="9525" marT="9525" marB="0" anchor="b">
                    <a:lnL>
                      <a:noFill/>
                    </a:lnL>
                    <a:lnR>
                      <a:noFill/>
                    </a:lnR>
                    <a:lnT>
                      <a:noFill/>
                    </a:lnT>
                    <a:lnB>
                      <a:noFill/>
                    </a:lnB>
                    <a:solidFill>
                      <a:srgbClr val="BED981"/>
                    </a:solidFill>
                  </a:tcPr>
                </a:tc>
                <a:extLst>
                  <a:ext uri="{0D108BD9-81ED-4DB2-BD59-A6C34878D82A}">
                    <a16:rowId xmlns:a16="http://schemas.microsoft.com/office/drawing/2014/main" val="2108168325"/>
                  </a:ext>
                </a:extLst>
              </a:tr>
              <a:tr h="165100">
                <a:tc>
                  <a:txBody>
                    <a:bodyPr/>
                    <a:lstStyle/>
                    <a:p>
                      <a:pPr fontAlgn="b"/>
                      <a:r>
                        <a:rPr lang="en-US" sz="1000">
                          <a:effectLst/>
                        </a:rPr>
                        <a:t> </a:t>
                      </a:r>
                    </a:p>
                  </a:txBody>
                  <a:tcPr marL="9525" marR="9525" marT="9525" marB="0" anchor="b">
                    <a:lnL>
                      <a:noFill/>
                    </a:lnL>
                    <a:lnR>
                      <a:noFill/>
                    </a:lnR>
                    <a:lnT>
                      <a:noFill/>
                    </a:lnT>
                    <a:lnB>
                      <a:noFill/>
                    </a:lnB>
                    <a:solidFill>
                      <a:srgbClr val="BFBFBF"/>
                    </a:solidFill>
                  </a:tcPr>
                </a:tc>
                <a:tc>
                  <a:txBody>
                    <a:bodyPr/>
                    <a:lstStyle/>
                    <a:p>
                      <a:pPr fontAlgn="b"/>
                      <a:r>
                        <a:rPr lang="en-US" sz="1000">
                          <a:effectLst/>
                        </a:rPr>
                        <a:t> </a:t>
                      </a:r>
                    </a:p>
                  </a:txBody>
                  <a:tcPr marL="9525" marR="9525" marT="9525" marB="0" anchor="b">
                    <a:lnL>
                      <a:noFill/>
                    </a:lnL>
                    <a:lnR>
                      <a:noFill/>
                    </a:lnR>
                    <a:lnT>
                      <a:noFill/>
                    </a:lnT>
                    <a:lnB>
                      <a:noFill/>
                    </a:lnB>
                    <a:solidFill>
                      <a:srgbClr val="BFBFBF"/>
                    </a:solidFill>
                  </a:tcPr>
                </a:tc>
                <a:extLst>
                  <a:ext uri="{0D108BD9-81ED-4DB2-BD59-A6C34878D82A}">
                    <a16:rowId xmlns:a16="http://schemas.microsoft.com/office/drawing/2014/main" val="2603262729"/>
                  </a:ext>
                </a:extLst>
              </a:tr>
              <a:tr h="165100">
                <a:tc>
                  <a:txBody>
                    <a:bodyPr/>
                    <a:lstStyle/>
                    <a:p>
                      <a:pPr fontAlgn="b"/>
                      <a:r>
                        <a:rPr lang="en-US" sz="1000">
                          <a:effectLst/>
                        </a:rPr>
                        <a:t>Top 3 Worst ROI</a:t>
                      </a:r>
                    </a:p>
                  </a:txBody>
                  <a:tcPr marL="9525" marR="9525" marT="9525" marB="0" anchor="b">
                    <a:lnL>
                      <a:noFill/>
                    </a:lnL>
                    <a:lnR>
                      <a:noFill/>
                    </a:lnR>
                    <a:lnT>
                      <a:noFill/>
                    </a:lnT>
                    <a:lnB>
                      <a:noFill/>
                    </a:lnB>
                    <a:solidFill>
                      <a:srgbClr val="8CB5F9"/>
                    </a:solidFill>
                  </a:tcPr>
                </a:tc>
                <a:tc>
                  <a:txBody>
                    <a:bodyPr/>
                    <a:lstStyle/>
                    <a:p>
                      <a:pPr fontAlgn="b"/>
                      <a:r>
                        <a:rPr lang="en-US" sz="1000">
                          <a:effectLst/>
                        </a:rPr>
                        <a:t> </a:t>
                      </a:r>
                    </a:p>
                  </a:txBody>
                  <a:tcPr marL="9525" marR="9525" marT="9525" marB="0" anchor="b">
                    <a:lnL>
                      <a:noFill/>
                    </a:lnL>
                    <a:lnR>
                      <a:noFill/>
                    </a:lnR>
                    <a:lnT>
                      <a:noFill/>
                    </a:lnT>
                    <a:lnB>
                      <a:noFill/>
                    </a:lnB>
                    <a:solidFill>
                      <a:srgbClr val="8CB5F9"/>
                    </a:solidFill>
                  </a:tcPr>
                </a:tc>
                <a:extLst>
                  <a:ext uri="{0D108BD9-81ED-4DB2-BD59-A6C34878D82A}">
                    <a16:rowId xmlns:a16="http://schemas.microsoft.com/office/drawing/2014/main" val="2473537883"/>
                  </a:ext>
                </a:extLst>
              </a:tr>
              <a:tr h="165100">
                <a:tc>
                  <a:txBody>
                    <a:bodyPr/>
                    <a:lstStyle/>
                    <a:p>
                      <a:pPr fontAlgn="b"/>
                      <a:r>
                        <a:rPr lang="en-US" sz="1000">
                          <a:effectLst/>
                          <a:latin typeface="Arial" panose="020B0604020202020204" pitchFamily="34" charset="0"/>
                        </a:rPr>
                        <a:t>FY24_SEM_Q2_Fish</a:t>
                      </a:r>
                    </a:p>
                  </a:txBody>
                  <a:tcPr marL="9525" marR="9525" marT="9525" marB="0" anchor="b">
                    <a:lnL>
                      <a:noFill/>
                    </a:lnL>
                    <a:lnR>
                      <a:noFill/>
                    </a:lnR>
                    <a:lnT>
                      <a:noFill/>
                    </a:lnT>
                    <a:lnB>
                      <a:noFill/>
                    </a:lnB>
                    <a:noFill/>
                  </a:tcPr>
                </a:tc>
                <a:tc>
                  <a:txBody>
                    <a:bodyPr/>
                    <a:lstStyle/>
                    <a:p>
                      <a:pPr algn="r" fontAlgn="b"/>
                      <a:r>
                        <a:rPr lang="en-US" sz="1000">
                          <a:effectLst/>
                          <a:latin typeface="Arial" panose="020B0604020202020204" pitchFamily="34" charset="0"/>
                        </a:rPr>
                        <a:t>$7.42 </a:t>
                      </a:r>
                    </a:p>
                  </a:txBody>
                  <a:tcPr marL="9525" marR="9525" marT="9525" marB="0" anchor="b">
                    <a:lnL>
                      <a:noFill/>
                    </a:lnL>
                    <a:lnR>
                      <a:noFill/>
                    </a:lnR>
                    <a:lnT>
                      <a:noFill/>
                    </a:lnT>
                    <a:lnB>
                      <a:noFill/>
                    </a:lnB>
                    <a:solidFill>
                      <a:srgbClr val="F8696B"/>
                    </a:solidFill>
                  </a:tcPr>
                </a:tc>
                <a:extLst>
                  <a:ext uri="{0D108BD9-81ED-4DB2-BD59-A6C34878D82A}">
                    <a16:rowId xmlns:a16="http://schemas.microsoft.com/office/drawing/2014/main" val="2033893078"/>
                  </a:ext>
                </a:extLst>
              </a:tr>
              <a:tr h="165100">
                <a:tc>
                  <a:txBody>
                    <a:bodyPr/>
                    <a:lstStyle/>
                    <a:p>
                      <a:pPr fontAlgn="b"/>
                      <a:r>
                        <a:rPr lang="en-US" sz="1000">
                          <a:effectLst/>
                          <a:latin typeface="Arial" panose="020B0604020202020204" pitchFamily="34" charset="0"/>
                        </a:rPr>
                        <a:t>FY24_SEM_Q1_Fish</a:t>
                      </a:r>
                    </a:p>
                  </a:txBody>
                  <a:tcPr marL="9525" marR="9525" marT="9525" marB="0" anchor="b">
                    <a:lnL>
                      <a:noFill/>
                    </a:lnL>
                    <a:lnR>
                      <a:noFill/>
                    </a:lnR>
                    <a:lnT>
                      <a:noFill/>
                    </a:lnT>
                    <a:lnB>
                      <a:noFill/>
                    </a:lnB>
                    <a:noFill/>
                  </a:tcPr>
                </a:tc>
                <a:tc>
                  <a:txBody>
                    <a:bodyPr/>
                    <a:lstStyle/>
                    <a:p>
                      <a:pPr algn="r" fontAlgn="b"/>
                      <a:r>
                        <a:rPr lang="en-US" sz="1000">
                          <a:effectLst/>
                          <a:latin typeface="Arial" panose="020B0604020202020204" pitchFamily="34" charset="0"/>
                        </a:rPr>
                        <a:t>$11.65 </a:t>
                      </a:r>
                    </a:p>
                  </a:txBody>
                  <a:tcPr marL="9525" marR="9525" marT="9525" marB="0" anchor="b">
                    <a:lnL>
                      <a:noFill/>
                    </a:lnL>
                    <a:lnR>
                      <a:noFill/>
                    </a:lnR>
                    <a:lnT>
                      <a:noFill/>
                    </a:lnT>
                    <a:lnB>
                      <a:noFill/>
                    </a:lnB>
                    <a:solidFill>
                      <a:srgbClr val="F98971"/>
                    </a:solidFill>
                  </a:tcPr>
                </a:tc>
                <a:extLst>
                  <a:ext uri="{0D108BD9-81ED-4DB2-BD59-A6C34878D82A}">
                    <a16:rowId xmlns:a16="http://schemas.microsoft.com/office/drawing/2014/main" val="1654761839"/>
                  </a:ext>
                </a:extLst>
              </a:tr>
              <a:tr h="165100">
                <a:tc>
                  <a:txBody>
                    <a:bodyPr/>
                    <a:lstStyle/>
                    <a:p>
                      <a:pPr fontAlgn="b"/>
                      <a:r>
                        <a:rPr lang="en-US" sz="1000">
                          <a:effectLst/>
                          <a:latin typeface="Arial" panose="020B0604020202020204" pitchFamily="34" charset="0"/>
                        </a:rPr>
                        <a:t>FY24_SEM_Q2_Bird</a:t>
                      </a:r>
                    </a:p>
                  </a:txBody>
                  <a:tcPr marL="9525" marR="9525" marT="9525" marB="0" anchor="b">
                    <a:lnL>
                      <a:noFill/>
                    </a:lnL>
                    <a:lnR>
                      <a:noFill/>
                    </a:lnR>
                    <a:lnT>
                      <a:noFill/>
                    </a:lnT>
                    <a:lnB>
                      <a:noFill/>
                    </a:lnB>
                    <a:noFill/>
                  </a:tcPr>
                </a:tc>
                <a:tc>
                  <a:txBody>
                    <a:bodyPr/>
                    <a:lstStyle/>
                    <a:p>
                      <a:pPr algn="r" fontAlgn="b"/>
                      <a:r>
                        <a:rPr lang="en-US" sz="1000">
                          <a:effectLst/>
                          <a:latin typeface="Arial" panose="020B0604020202020204" pitchFamily="34" charset="0"/>
                        </a:rPr>
                        <a:t>$19.28 </a:t>
                      </a:r>
                    </a:p>
                  </a:txBody>
                  <a:tcPr marL="9525" marR="9525" marT="9525" marB="0" anchor="b">
                    <a:lnL>
                      <a:noFill/>
                    </a:lnL>
                    <a:lnR>
                      <a:noFill/>
                    </a:lnR>
                    <a:lnT>
                      <a:noFill/>
                    </a:lnT>
                    <a:lnB>
                      <a:noFill/>
                    </a:lnB>
                    <a:solidFill>
                      <a:srgbClr val="FCC47C"/>
                    </a:solidFill>
                  </a:tcPr>
                </a:tc>
                <a:extLst>
                  <a:ext uri="{0D108BD9-81ED-4DB2-BD59-A6C34878D82A}">
                    <a16:rowId xmlns:a16="http://schemas.microsoft.com/office/drawing/2014/main" val="668923124"/>
                  </a:ext>
                </a:extLst>
              </a:tr>
            </a:tbl>
          </a:graphicData>
        </a:graphic>
      </p:graphicFrame>
      <p:sp>
        <p:nvSpPr>
          <p:cNvPr id="3" name="TextBox 2">
            <a:extLst>
              <a:ext uri="{FF2B5EF4-FFF2-40B4-BE49-F238E27FC236}">
                <a16:creationId xmlns:a16="http://schemas.microsoft.com/office/drawing/2014/main" id="{0D63E522-B2E3-B661-D121-AC25EA1A143B}"/>
              </a:ext>
            </a:extLst>
          </p:cNvPr>
          <p:cNvSpPr txBox="1"/>
          <p:nvPr/>
        </p:nvSpPr>
        <p:spPr>
          <a:xfrm>
            <a:off x="840000" y="3612000"/>
            <a:ext cx="3048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Dog campaign</a:t>
            </a:r>
            <a:r>
              <a:rPr lang="en-US">
                <a:latin typeface="-webkit-standard"/>
              </a:rPr>
              <a:t> was the top performer in terms of cost efficiency, generating </a:t>
            </a:r>
            <a:r>
              <a:rPr lang="en-US" b="1">
                <a:ea typeface="+mn-lt"/>
                <a:cs typeface="+mn-lt"/>
              </a:rPr>
              <a:t>$4.34M</a:t>
            </a:r>
            <a:r>
              <a:rPr lang="en-US">
                <a:latin typeface="-webkit-standard"/>
              </a:rPr>
              <a:t> in revenue on a total spend of </a:t>
            </a:r>
            <a:r>
              <a:rPr lang="en-US" b="1">
                <a:ea typeface="+mn-lt"/>
                <a:cs typeface="+mn-lt"/>
              </a:rPr>
              <a:t>$110K</a:t>
            </a:r>
            <a:endParaRPr lang="en-US"/>
          </a:p>
        </p:txBody>
      </p:sp>
      <p:sp>
        <p:nvSpPr>
          <p:cNvPr id="4" name="TextBox 3">
            <a:extLst>
              <a:ext uri="{FF2B5EF4-FFF2-40B4-BE49-F238E27FC236}">
                <a16:creationId xmlns:a16="http://schemas.microsoft.com/office/drawing/2014/main" id="{C2161A90-6702-C254-D6C6-CC5F9514E9E4}"/>
              </a:ext>
            </a:extLst>
          </p:cNvPr>
          <p:cNvSpPr txBox="1"/>
          <p:nvPr/>
        </p:nvSpPr>
        <p:spPr>
          <a:xfrm>
            <a:off x="4488000" y="3612000"/>
            <a:ext cx="32160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webkit-standard"/>
              </a:rPr>
              <a:t>The </a:t>
            </a:r>
            <a:r>
              <a:rPr lang="en-US" b="1">
                <a:ea typeface="+mn-lt"/>
                <a:cs typeface="+mn-lt"/>
              </a:rPr>
              <a:t>Cat campaign</a:t>
            </a:r>
            <a:r>
              <a:rPr lang="en-US">
                <a:latin typeface="-webkit-standard"/>
              </a:rPr>
              <a:t> also showed excellent cost-efficiency, generating </a:t>
            </a:r>
            <a:r>
              <a:rPr lang="en-US" b="1">
                <a:ea typeface="+mn-lt"/>
                <a:cs typeface="+mn-lt"/>
              </a:rPr>
              <a:t>$3.21M</a:t>
            </a:r>
            <a:r>
              <a:rPr lang="en-US">
                <a:latin typeface="-webkit-standard"/>
              </a:rPr>
              <a:t> in revenue with a total spend of </a:t>
            </a:r>
            <a:r>
              <a:rPr lang="en-US" b="1">
                <a:ea typeface="+mn-lt"/>
                <a:cs typeface="+mn-lt"/>
              </a:rPr>
              <a:t>$108.5K</a:t>
            </a:r>
            <a:endParaRPr lang="en-US">
              <a:ea typeface="+mn-lt"/>
              <a:cs typeface="+mn-lt"/>
            </a:endParaRPr>
          </a:p>
        </p:txBody>
      </p:sp>
      <p:sp>
        <p:nvSpPr>
          <p:cNvPr id="7" name="TextBox 6">
            <a:extLst>
              <a:ext uri="{FF2B5EF4-FFF2-40B4-BE49-F238E27FC236}">
                <a16:creationId xmlns:a16="http://schemas.microsoft.com/office/drawing/2014/main" id="{502F037F-4539-17FC-B06C-50C68CFB5231}"/>
              </a:ext>
            </a:extLst>
          </p:cNvPr>
          <p:cNvSpPr txBox="1"/>
          <p:nvPr/>
        </p:nvSpPr>
        <p:spPr>
          <a:xfrm>
            <a:off x="8312400" y="36084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r>
              <a:rPr lang="en-US" b="1"/>
              <a:t>Fish campaign</a:t>
            </a:r>
            <a:r>
              <a:rPr lang="en-US"/>
              <a:t> was the least cost-efficient, generating only </a:t>
            </a:r>
            <a:r>
              <a:rPr lang="en-US" b="1"/>
              <a:t>$445K</a:t>
            </a:r>
            <a:r>
              <a:rPr lang="en-US"/>
              <a:t> in revenue on a spend of </a:t>
            </a:r>
            <a:r>
              <a:rPr lang="en-US" b="1"/>
              <a:t>$47.5K</a:t>
            </a:r>
            <a:endParaRPr lang="en-US"/>
          </a:p>
        </p:txBody>
      </p:sp>
    </p:spTree>
    <p:extLst>
      <p:ext uri="{BB962C8B-B14F-4D97-AF65-F5344CB8AC3E}">
        <p14:creationId xmlns:p14="http://schemas.microsoft.com/office/powerpoint/2010/main" val="39885826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4F46-7086-0350-CC38-68B77D682EFD}"/>
              </a:ext>
            </a:extLst>
          </p:cNvPr>
          <p:cNvSpPr>
            <a:spLocks noGrp="1"/>
          </p:cNvSpPr>
          <p:nvPr>
            <p:ph type="title"/>
          </p:nvPr>
        </p:nvSpPr>
        <p:spPr>
          <a:xfrm>
            <a:off x="801414" y="1216463"/>
            <a:ext cx="10515600" cy="1325563"/>
          </a:xfrm>
        </p:spPr>
        <p:txBody>
          <a:bodyPr>
            <a:normAutofit/>
          </a:bodyPr>
          <a:lstStyle/>
          <a:p>
            <a:r>
              <a:rPr lang="en-US"/>
              <a:t>Key Insights</a:t>
            </a:r>
          </a:p>
        </p:txBody>
      </p:sp>
      <p:sp>
        <p:nvSpPr>
          <p:cNvPr id="3" name="Content Placeholder 2">
            <a:extLst>
              <a:ext uri="{FF2B5EF4-FFF2-40B4-BE49-F238E27FC236}">
                <a16:creationId xmlns:a16="http://schemas.microsoft.com/office/drawing/2014/main" id="{5CAC8132-805A-7B9D-6EEA-32D4CB5CF9F5}"/>
              </a:ext>
            </a:extLst>
          </p:cNvPr>
          <p:cNvSpPr>
            <a:spLocks noGrp="1"/>
          </p:cNvSpPr>
          <p:nvPr>
            <p:ph idx="1"/>
          </p:nvPr>
        </p:nvSpPr>
        <p:spPr>
          <a:xfrm>
            <a:off x="801414" y="2545584"/>
            <a:ext cx="10515600" cy="1602883"/>
          </a:xfrm>
        </p:spPr>
        <p:txBody>
          <a:bodyPr vert="horz" lIns="91440" tIns="45720" rIns="91440" bIns="45720" rtlCol="0" anchor="t">
            <a:normAutofit/>
          </a:bodyPr>
          <a:lstStyle/>
          <a:p>
            <a:r>
              <a:rPr lang="en-US" sz="1800" b="1">
                <a:latin typeface="Aptos Display"/>
                <a:ea typeface="+mn-lt"/>
                <a:cs typeface="+mn-lt"/>
              </a:rPr>
              <a:t>High Revenue and Efficiency from Dog campaign</a:t>
            </a:r>
            <a:endParaRPr lang="en-US" b="1">
              <a:ea typeface="+mn-lt"/>
              <a:cs typeface="+mn-lt"/>
            </a:endParaRPr>
          </a:p>
          <a:p>
            <a:r>
              <a:rPr lang="en-US" sz="1800" b="1">
                <a:latin typeface="Aptos Display"/>
              </a:rPr>
              <a:t>Moderate Returns for Bird Campaign</a:t>
            </a:r>
          </a:p>
          <a:p>
            <a:r>
              <a:rPr lang="en-US" sz="1800" b="1">
                <a:latin typeface="Aptos Display"/>
              </a:rPr>
              <a:t>The </a:t>
            </a:r>
            <a:r>
              <a:rPr lang="en-US" sz="1800" b="1">
                <a:latin typeface="Aptos Display"/>
                <a:ea typeface="+mn-lt"/>
                <a:cs typeface="+mn-lt"/>
              </a:rPr>
              <a:t>Fish campaign</a:t>
            </a:r>
            <a:r>
              <a:rPr lang="en-US" sz="1800" b="1">
                <a:latin typeface="Aptos Display"/>
              </a:rPr>
              <a:t> underperformed relative to the others</a:t>
            </a:r>
          </a:p>
        </p:txBody>
      </p:sp>
      <p:sp>
        <p:nvSpPr>
          <p:cNvPr id="4" name="TextBox 3">
            <a:extLst>
              <a:ext uri="{FF2B5EF4-FFF2-40B4-BE49-F238E27FC236}">
                <a16:creationId xmlns:a16="http://schemas.microsoft.com/office/drawing/2014/main" id="{EDBD88F4-C8C5-5B2E-BA29-E18E978232E4}"/>
              </a:ext>
            </a:extLst>
          </p:cNvPr>
          <p:cNvSpPr txBox="1"/>
          <p:nvPr/>
        </p:nvSpPr>
        <p:spPr>
          <a:xfrm>
            <a:off x="746235" y="4004442"/>
            <a:ext cx="613804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Aptos Display"/>
              </a:rPr>
              <a:t>Key Callouts</a:t>
            </a:r>
            <a:endParaRPr lang="en-US" sz="4400"/>
          </a:p>
        </p:txBody>
      </p:sp>
      <p:sp>
        <p:nvSpPr>
          <p:cNvPr id="5" name="TextBox 4">
            <a:extLst>
              <a:ext uri="{FF2B5EF4-FFF2-40B4-BE49-F238E27FC236}">
                <a16:creationId xmlns:a16="http://schemas.microsoft.com/office/drawing/2014/main" id="{C9CB2A66-1051-F644-D8F8-E2AC068B047A}"/>
              </a:ext>
            </a:extLst>
          </p:cNvPr>
          <p:cNvSpPr txBox="1"/>
          <p:nvPr/>
        </p:nvSpPr>
        <p:spPr>
          <a:xfrm>
            <a:off x="740980" y="4771697"/>
            <a:ext cx="112881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Aptos Display"/>
                <a:cs typeface="Arial"/>
              </a:rPr>
              <a:t>Dog and Cat campaigns: These campaigns should receive increased attention and possibly more budget, as they have demonstrated strong cost-efficiency.</a:t>
            </a:r>
            <a:endParaRPr lang="en-US"/>
          </a:p>
          <a:p>
            <a:pPr marL="285750" indent="-285750">
              <a:buFont typeface="Arial"/>
              <a:buChar char="•"/>
            </a:pPr>
            <a:r>
              <a:rPr lang="en-US" b="1">
                <a:latin typeface="Aptos Display"/>
                <a:ea typeface="+mn-lt"/>
                <a:cs typeface="+mn-lt"/>
              </a:rPr>
              <a:t>Bird campaign</a:t>
            </a:r>
            <a:r>
              <a:rPr lang="en-US" b="1">
                <a:latin typeface="Aptos Display"/>
                <a:cs typeface="Arial"/>
              </a:rPr>
              <a:t> its lower budget may be limiting its potential</a:t>
            </a:r>
          </a:p>
          <a:p>
            <a:pPr marL="285750" indent="-285750">
              <a:buFont typeface="Arial"/>
              <a:buChar char="•"/>
            </a:pPr>
            <a:r>
              <a:rPr lang="en-US" b="1">
                <a:latin typeface="Aptos Display"/>
                <a:cs typeface="Arial"/>
              </a:rPr>
              <a:t>The Fish campaign is clearly struggling compared to the others. A deeper analysis of its strategy is needed</a:t>
            </a:r>
            <a:br>
              <a:rPr lang="en-US">
                <a:latin typeface="-webkit-standard"/>
                <a:cs typeface="Arial"/>
              </a:rPr>
            </a:br>
            <a:endParaRPr lang="en-US">
              <a:latin typeface="-webkit-standard"/>
              <a:cs typeface="Arial"/>
            </a:endParaRPr>
          </a:p>
        </p:txBody>
      </p:sp>
      <p:sp>
        <p:nvSpPr>
          <p:cNvPr id="6" name="TextBox 5">
            <a:extLst>
              <a:ext uri="{FF2B5EF4-FFF2-40B4-BE49-F238E27FC236}">
                <a16:creationId xmlns:a16="http://schemas.microsoft.com/office/drawing/2014/main" id="{D790BA2F-65E4-9DD5-F9B4-3B14AEB63ACC}"/>
              </a:ext>
            </a:extLst>
          </p:cNvPr>
          <p:cNvSpPr txBox="1"/>
          <p:nvPr/>
        </p:nvSpPr>
        <p:spPr>
          <a:xfrm>
            <a:off x="294290" y="304800"/>
            <a:ext cx="866052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Aptos Display"/>
              </a:rPr>
              <a:t>Key Insights &amp; Callouts Overview</a:t>
            </a:r>
          </a:p>
        </p:txBody>
      </p:sp>
    </p:spTree>
    <p:extLst>
      <p:ext uri="{BB962C8B-B14F-4D97-AF65-F5344CB8AC3E}">
        <p14:creationId xmlns:p14="http://schemas.microsoft.com/office/powerpoint/2010/main" val="2470042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34F46-7086-0350-CC38-68B77D682EFD}"/>
              </a:ext>
            </a:extLst>
          </p:cNvPr>
          <p:cNvSpPr>
            <a:spLocks noGrp="1"/>
          </p:cNvSpPr>
          <p:nvPr>
            <p:ph type="title"/>
          </p:nvPr>
        </p:nvSpPr>
        <p:spPr>
          <a:xfrm>
            <a:off x="841248" y="256032"/>
            <a:ext cx="10506456" cy="1014984"/>
          </a:xfrm>
        </p:spPr>
        <p:txBody>
          <a:bodyPr anchor="b">
            <a:normAutofit/>
          </a:bodyPr>
          <a:lstStyle/>
          <a:p>
            <a:r>
              <a:rPr lang="en-US"/>
              <a:t>Overall Meta Awareness Performance</a:t>
            </a:r>
          </a:p>
        </p:txBody>
      </p:sp>
      <p:sp>
        <p:nvSpPr>
          <p:cNvPr id="48" name="Rectangle 4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5" name="Content Placeholder 5" descr="Chart type: Stacked Bar. Multiple Values by 'Campaign Name'&#10;&#10;Description automatically generated">
            <a:extLst>
              <a:ext uri="{FF2B5EF4-FFF2-40B4-BE49-F238E27FC236}">
                <a16:creationId xmlns:a16="http://schemas.microsoft.com/office/drawing/2014/main" id="{5E002C8F-DA86-A765-E78C-4C1D6AC16863}"/>
              </a:ext>
              <a:ext uri="{147F2762-F138-4A5C-976F-8EAC2B608ADB}">
                <a16:predDERef xmlns:a16="http://schemas.microsoft.com/office/drawing/2014/main" pred="{EEDD1631-22C6-1F1C-F8F5-BFAAF43A3602}"/>
              </a:ext>
            </a:extLst>
          </p:cNvPr>
          <p:cNvGraphicFramePr>
            <a:graphicFrameLocks noGrp="1"/>
          </p:cNvGraphicFramePr>
          <p:nvPr>
            <p:ph idx="1"/>
            <p:extLst>
              <p:ext uri="{D42A27DB-BD31-4B8C-83A1-F6EECF244321}">
                <p14:modId xmlns:p14="http://schemas.microsoft.com/office/powerpoint/2010/main" val="3094225539"/>
              </p:ext>
            </p:extLst>
          </p:nvPr>
        </p:nvGraphicFramePr>
        <p:xfrm>
          <a:off x="851115" y="1642131"/>
          <a:ext cx="10851396" cy="51840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97190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BFCE-A4DF-E09A-2BDC-0A3296B9FD47}"/>
              </a:ext>
            </a:extLst>
          </p:cNvPr>
          <p:cNvSpPr>
            <a:spLocks noGrp="1"/>
          </p:cNvSpPr>
          <p:nvPr>
            <p:ph type="title"/>
          </p:nvPr>
        </p:nvSpPr>
        <p:spPr>
          <a:xfrm>
            <a:off x="665480" y="1360805"/>
            <a:ext cx="10515600" cy="1325563"/>
          </a:xfrm>
        </p:spPr>
        <p:txBody>
          <a:bodyPr/>
          <a:lstStyle/>
          <a:p>
            <a:pPr algn="ctr"/>
            <a:r>
              <a:rPr lang="en-US" b="1"/>
              <a:t>Team Introductions</a:t>
            </a:r>
          </a:p>
        </p:txBody>
      </p:sp>
      <p:pic>
        <p:nvPicPr>
          <p:cNvPr id="4" name="Content Placeholder 3" descr="A person with long hair wearing a white shirt and black pants&#10;&#10;Description automatically generated">
            <a:extLst>
              <a:ext uri="{FF2B5EF4-FFF2-40B4-BE49-F238E27FC236}">
                <a16:creationId xmlns:a16="http://schemas.microsoft.com/office/drawing/2014/main" id="{3AA69021-85F3-C9D8-B715-FB786A837A7F}"/>
              </a:ext>
            </a:extLst>
          </p:cNvPr>
          <p:cNvPicPr>
            <a:picLocks noGrp="1" noChangeAspect="1"/>
          </p:cNvPicPr>
          <p:nvPr>
            <p:ph idx="1"/>
          </p:nvPr>
        </p:nvPicPr>
        <p:blipFill>
          <a:blip r:embed="rId2"/>
          <a:srcRect l="30103" t="14506" r="28826" b="17901"/>
          <a:stretch/>
        </p:blipFill>
        <p:spPr>
          <a:xfrm>
            <a:off x="1150204" y="2991149"/>
            <a:ext cx="1773985" cy="1951777"/>
          </a:xfrm>
        </p:spPr>
      </p:pic>
      <p:sp>
        <p:nvSpPr>
          <p:cNvPr id="5" name="TextBox 4">
            <a:extLst>
              <a:ext uri="{FF2B5EF4-FFF2-40B4-BE49-F238E27FC236}">
                <a16:creationId xmlns:a16="http://schemas.microsoft.com/office/drawing/2014/main" id="{CCF818F4-8DE6-32CB-01F7-E2120201C977}"/>
              </a:ext>
            </a:extLst>
          </p:cNvPr>
          <p:cNvSpPr txBox="1"/>
          <p:nvPr/>
        </p:nvSpPr>
        <p:spPr>
          <a:xfrm>
            <a:off x="665480" y="5049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latin typeface="Calibri"/>
                <a:ea typeface="Calibri"/>
                <a:cs typeface="Calibri"/>
              </a:rPr>
              <a:t>Milcla</a:t>
            </a:r>
          </a:p>
        </p:txBody>
      </p:sp>
      <p:sp>
        <p:nvSpPr>
          <p:cNvPr id="6" name="TextBox 5">
            <a:extLst>
              <a:ext uri="{FF2B5EF4-FFF2-40B4-BE49-F238E27FC236}">
                <a16:creationId xmlns:a16="http://schemas.microsoft.com/office/drawing/2014/main" id="{B455FBA0-7B0A-6447-19A5-338DCE0E932C}"/>
              </a:ext>
            </a:extLst>
          </p:cNvPr>
          <p:cNvSpPr txBox="1"/>
          <p:nvPr/>
        </p:nvSpPr>
        <p:spPr>
          <a:xfrm>
            <a:off x="3170311" y="5049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Dua'a</a:t>
            </a:r>
          </a:p>
        </p:txBody>
      </p:sp>
      <p:sp>
        <p:nvSpPr>
          <p:cNvPr id="7" name="TextBox 6">
            <a:extLst>
              <a:ext uri="{FF2B5EF4-FFF2-40B4-BE49-F238E27FC236}">
                <a16:creationId xmlns:a16="http://schemas.microsoft.com/office/drawing/2014/main" id="{F6C41F6F-9FA8-27C6-7B7B-F75E7E1610B0}"/>
              </a:ext>
            </a:extLst>
          </p:cNvPr>
          <p:cNvSpPr txBox="1"/>
          <p:nvPr/>
        </p:nvSpPr>
        <p:spPr>
          <a:xfrm>
            <a:off x="5596726" y="50680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Jeremiah</a:t>
            </a:r>
            <a:endParaRPr lang="en-US"/>
          </a:p>
        </p:txBody>
      </p:sp>
      <p:sp>
        <p:nvSpPr>
          <p:cNvPr id="8" name="TextBox 7">
            <a:extLst>
              <a:ext uri="{FF2B5EF4-FFF2-40B4-BE49-F238E27FC236}">
                <a16:creationId xmlns:a16="http://schemas.microsoft.com/office/drawing/2014/main" id="{08FFA7C2-1898-AAB7-2A99-B04FC1824260}"/>
              </a:ext>
            </a:extLst>
          </p:cNvPr>
          <p:cNvSpPr txBox="1"/>
          <p:nvPr/>
        </p:nvSpPr>
        <p:spPr>
          <a:xfrm>
            <a:off x="8346439" y="5049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Adesuwa</a:t>
            </a:r>
            <a:endParaRPr lang="en-US">
              <a:latin typeface="Calibri"/>
              <a:ea typeface="Calibri"/>
              <a:cs typeface="Calibri"/>
            </a:endParaRPr>
          </a:p>
        </p:txBody>
      </p:sp>
      <p:pic>
        <p:nvPicPr>
          <p:cNvPr id="9" name="Picture 8" descr="A logo on a blue background&#10;&#10;Description automatically generated">
            <a:extLst>
              <a:ext uri="{FF2B5EF4-FFF2-40B4-BE49-F238E27FC236}">
                <a16:creationId xmlns:a16="http://schemas.microsoft.com/office/drawing/2014/main" id="{4B53DF43-E451-0EF9-FE35-7F830165CB35}"/>
              </a:ext>
            </a:extLst>
          </p:cNvPr>
          <p:cNvPicPr>
            <a:picLocks noChangeAspect="1"/>
          </p:cNvPicPr>
          <p:nvPr/>
        </p:nvPicPr>
        <p:blipFill>
          <a:blip r:embed="rId3"/>
          <a:stretch>
            <a:fillRect/>
          </a:stretch>
        </p:blipFill>
        <p:spPr>
          <a:xfrm>
            <a:off x="5105400" y="172720"/>
            <a:ext cx="1605280" cy="1188720"/>
          </a:xfrm>
          <a:prstGeom prst="rect">
            <a:avLst/>
          </a:prstGeom>
        </p:spPr>
      </p:pic>
      <p:pic>
        <p:nvPicPr>
          <p:cNvPr id="10" name="Picture 9" descr="A person with dreadlocks smiling&#10;&#10;Description automatically generated">
            <a:extLst>
              <a:ext uri="{FF2B5EF4-FFF2-40B4-BE49-F238E27FC236}">
                <a16:creationId xmlns:a16="http://schemas.microsoft.com/office/drawing/2014/main" id="{D88DF4BE-BCC7-DA1E-C3B6-0B585396FABA}"/>
              </a:ext>
            </a:extLst>
          </p:cNvPr>
          <p:cNvPicPr>
            <a:picLocks noChangeAspect="1"/>
          </p:cNvPicPr>
          <p:nvPr/>
        </p:nvPicPr>
        <p:blipFill>
          <a:blip r:embed="rId4"/>
          <a:stretch>
            <a:fillRect/>
          </a:stretch>
        </p:blipFill>
        <p:spPr>
          <a:xfrm>
            <a:off x="6094672" y="2999880"/>
            <a:ext cx="1759297" cy="1948800"/>
          </a:xfrm>
          <a:prstGeom prst="rect">
            <a:avLst/>
          </a:prstGeom>
        </p:spPr>
      </p:pic>
      <p:pic>
        <p:nvPicPr>
          <p:cNvPr id="3" name="Picture 2" descr="A person with long hair wearing a black top and earrings&#10;&#10;Description automatically generated">
            <a:extLst>
              <a:ext uri="{FF2B5EF4-FFF2-40B4-BE49-F238E27FC236}">
                <a16:creationId xmlns:a16="http://schemas.microsoft.com/office/drawing/2014/main" id="{235B2580-A7CE-A523-53EC-C5075A85BBE0}"/>
              </a:ext>
            </a:extLst>
          </p:cNvPr>
          <p:cNvPicPr>
            <a:picLocks noChangeAspect="1"/>
          </p:cNvPicPr>
          <p:nvPr/>
        </p:nvPicPr>
        <p:blipFill>
          <a:blip r:embed="rId5"/>
          <a:srcRect t="12317" r="10922" b="1101"/>
          <a:stretch/>
        </p:blipFill>
        <p:spPr>
          <a:xfrm>
            <a:off x="8846235" y="2988333"/>
            <a:ext cx="1772613" cy="1958454"/>
          </a:xfrm>
          <a:prstGeom prst="rect">
            <a:avLst/>
          </a:prstGeom>
        </p:spPr>
      </p:pic>
      <p:pic>
        <p:nvPicPr>
          <p:cNvPr id="11" name="Picture 10" descr="A person wearing a black head scarf&#10;&#10;Description automatically generated">
            <a:extLst>
              <a:ext uri="{FF2B5EF4-FFF2-40B4-BE49-F238E27FC236}">
                <a16:creationId xmlns:a16="http://schemas.microsoft.com/office/drawing/2014/main" id="{56482377-A2C8-54CF-8709-9E767625494A}"/>
              </a:ext>
            </a:extLst>
          </p:cNvPr>
          <p:cNvPicPr>
            <a:picLocks noChangeAspect="1"/>
          </p:cNvPicPr>
          <p:nvPr/>
        </p:nvPicPr>
        <p:blipFill>
          <a:blip r:embed="rId6"/>
          <a:srcRect l="-613" t="17987" r="1175" b="19355"/>
          <a:stretch/>
        </p:blipFill>
        <p:spPr>
          <a:xfrm>
            <a:off x="3651861" y="2985071"/>
            <a:ext cx="1787067" cy="1972559"/>
          </a:xfrm>
          <a:prstGeom prst="rect">
            <a:avLst/>
          </a:prstGeom>
        </p:spPr>
      </p:pic>
    </p:spTree>
    <p:extLst>
      <p:ext uri="{BB962C8B-B14F-4D97-AF65-F5344CB8AC3E}">
        <p14:creationId xmlns:p14="http://schemas.microsoft.com/office/powerpoint/2010/main" val="1987829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C2A-05C5-054B-CC93-1CA2958FFA6F}"/>
              </a:ext>
            </a:extLst>
          </p:cNvPr>
          <p:cNvSpPr>
            <a:spLocks noGrp="1"/>
          </p:cNvSpPr>
          <p:nvPr>
            <p:ph type="title"/>
          </p:nvPr>
        </p:nvSpPr>
        <p:spPr>
          <a:xfrm>
            <a:off x="8079978" y="741391"/>
            <a:ext cx="3369234" cy="1616203"/>
          </a:xfrm>
        </p:spPr>
        <p:txBody>
          <a:bodyPr vert="horz" lIns="91440" tIns="45720" rIns="91440" bIns="45720" rtlCol="0" anchor="b">
            <a:normAutofit/>
          </a:bodyPr>
          <a:lstStyle/>
          <a:p>
            <a:r>
              <a:rPr lang="en-US" sz="3000">
                <a:ea typeface="+mj-lt"/>
                <a:cs typeface="+mj-lt"/>
              </a:rPr>
              <a:t>Total Spend Analysis</a:t>
            </a:r>
            <a:endParaRPr lang="en-US" sz="3000"/>
          </a:p>
          <a:p>
            <a:br>
              <a:rPr lang="en-US" sz="3000"/>
            </a:br>
            <a:endParaRPr lang="en-US" sz="3000"/>
          </a:p>
        </p:txBody>
      </p:sp>
      <p:pic>
        <p:nvPicPr>
          <p:cNvPr id="4" name="Content Placeholder 3" descr="A pie chart with a red circle and a blue circle with black text&#10;&#10;Description automatically generated">
            <a:extLst>
              <a:ext uri="{FF2B5EF4-FFF2-40B4-BE49-F238E27FC236}">
                <a16:creationId xmlns:a16="http://schemas.microsoft.com/office/drawing/2014/main" id="{3CAA459C-E2D6-C6B8-CDCA-B508411CFDEC}"/>
              </a:ext>
            </a:extLst>
          </p:cNvPr>
          <p:cNvPicPr>
            <a:picLocks noChangeAspect="1"/>
          </p:cNvPicPr>
          <p:nvPr/>
        </p:nvPicPr>
        <p:blipFill>
          <a:blip r:embed="rId2"/>
          <a:srcRect l="14187" r="15499" b="1"/>
          <a:stretch/>
        </p:blipFill>
        <p:spPr>
          <a:xfrm>
            <a:off x="20" y="10"/>
            <a:ext cx="7390243" cy="6857990"/>
          </a:xfrm>
          <a:prstGeom prst="rect">
            <a:avLst/>
          </a:prstGeom>
        </p:spPr>
      </p:pic>
      <p:sp>
        <p:nvSpPr>
          <p:cNvPr id="89" name="Rectangle 8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1" name="Rectangle 90">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Content Placeholder 19">
            <a:extLst>
              <a:ext uri="{FF2B5EF4-FFF2-40B4-BE49-F238E27FC236}">
                <a16:creationId xmlns:a16="http://schemas.microsoft.com/office/drawing/2014/main" id="{DB3F2CE8-8815-8378-D93D-25A88F7399E5}"/>
              </a:ext>
            </a:extLst>
          </p:cNvPr>
          <p:cNvSpPr>
            <a:spLocks noGrp="1"/>
          </p:cNvSpPr>
          <p:nvPr>
            <p:ph idx="1"/>
          </p:nvPr>
        </p:nvSpPr>
        <p:spPr>
          <a:xfrm>
            <a:off x="8079978" y="2533476"/>
            <a:ext cx="3369234" cy="3447832"/>
          </a:xfrm>
        </p:spPr>
        <p:txBody>
          <a:bodyPr vert="horz" lIns="91440" tIns="45720" rIns="91440" bIns="45720" rtlCol="0" anchor="t">
            <a:normAutofit/>
          </a:bodyPr>
          <a:lstStyle/>
          <a:p>
            <a:pPr marL="0" indent="0">
              <a:buNone/>
            </a:pPr>
            <a:r>
              <a:rPr lang="en-US" sz="2000" b="1">
                <a:ea typeface="+mn-lt"/>
                <a:cs typeface="+mn-lt"/>
              </a:rPr>
              <a:t>Total Spend Across Quarters</a:t>
            </a:r>
            <a:endParaRPr lang="en-US" sz="2000" b="1">
              <a:cs typeface="Calibri" panose="020F0502020204030204"/>
            </a:endParaRPr>
          </a:p>
          <a:p>
            <a:r>
              <a:rPr lang="en-US" sz="2000" b="1">
                <a:ea typeface="+mn-lt"/>
                <a:cs typeface="+mn-lt"/>
              </a:rPr>
              <a:t>Q1 Total Spend</a:t>
            </a:r>
            <a:r>
              <a:rPr lang="en-US" sz="2000">
                <a:ea typeface="+mn-lt"/>
                <a:cs typeface="+mn-lt"/>
              </a:rPr>
              <a:t>: $412,280.06</a:t>
            </a:r>
            <a:endParaRPr lang="en-US" sz="2000"/>
          </a:p>
          <a:p>
            <a:r>
              <a:rPr lang="en-US" sz="2000" b="1">
                <a:ea typeface="+mn-lt"/>
                <a:cs typeface="+mn-lt"/>
              </a:rPr>
              <a:t>Q2 Total Spend</a:t>
            </a:r>
            <a:r>
              <a:rPr lang="en-US" sz="2000">
                <a:ea typeface="+mn-lt"/>
                <a:cs typeface="+mn-lt"/>
              </a:rPr>
              <a:t>: $437,062.00</a:t>
            </a:r>
            <a:endParaRPr lang="en-US" sz="2000"/>
          </a:p>
          <a:p>
            <a:r>
              <a:rPr lang="en-US" sz="2000" b="1">
                <a:ea typeface="+mn-lt"/>
                <a:cs typeface="+mn-lt"/>
              </a:rPr>
              <a:t>Callout</a:t>
            </a:r>
            <a:r>
              <a:rPr lang="en-US" sz="2000">
                <a:ea typeface="+mn-lt"/>
                <a:cs typeface="+mn-lt"/>
              </a:rPr>
              <a:t>: Q2 spending increased by 6% over Q1, but efficiency must be assessed.</a:t>
            </a:r>
            <a:endParaRPr lang="en-US" sz="2000"/>
          </a:p>
          <a:p>
            <a:endParaRPr lang="en-US" sz="2000">
              <a:cs typeface="Calibri"/>
            </a:endParaRPr>
          </a:p>
        </p:txBody>
      </p:sp>
    </p:spTree>
    <p:extLst>
      <p:ext uri="{BB962C8B-B14F-4D97-AF65-F5344CB8AC3E}">
        <p14:creationId xmlns:p14="http://schemas.microsoft.com/office/powerpoint/2010/main" val="1449434137"/>
      </p:ext>
    </p:extLst>
  </p:cSld>
  <p:clrMapOvr>
    <a:masterClrMapping/>
  </p:clrMapOvr>
  <p:transition spd="slow">
    <p:wheel spokes="1"/>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1134F46-7086-0350-CC38-68B77D682EFD}"/>
              </a:ext>
            </a:extLst>
          </p:cNvPr>
          <p:cNvSpPr>
            <a:spLocks noGrp="1"/>
          </p:cNvSpPr>
          <p:nvPr>
            <p:ph type="title"/>
          </p:nvPr>
        </p:nvSpPr>
        <p:spPr>
          <a:xfrm>
            <a:off x="6392584" y="501651"/>
            <a:ext cx="4434720" cy="1716255"/>
          </a:xfrm>
        </p:spPr>
        <p:txBody>
          <a:bodyPr vert="horz" lIns="91440" tIns="45720" rIns="91440" bIns="45720" rtlCol="0" anchor="b">
            <a:normAutofit/>
          </a:bodyPr>
          <a:lstStyle/>
          <a:p>
            <a:r>
              <a:rPr lang="en-US" sz="3900"/>
              <a:t>New Users &amp; Impact on Orders/Revenue </a:t>
            </a:r>
          </a:p>
          <a:p>
            <a:endParaRPr lang="en-US" sz="3900"/>
          </a:p>
        </p:txBody>
      </p:sp>
      <p:sp>
        <p:nvSpPr>
          <p:cNvPr id="124" name="Rectangle 123">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Content Placeholder 3">
            <a:extLst>
              <a:ext uri="{FF2B5EF4-FFF2-40B4-BE49-F238E27FC236}">
                <a16:creationId xmlns:a16="http://schemas.microsoft.com/office/drawing/2014/main" id="{0DED0266-5D8A-0A34-8C85-8C58A831DE3B}"/>
              </a:ext>
            </a:extLst>
          </p:cNvPr>
          <p:cNvPicPr>
            <a:picLocks noChangeAspect="1"/>
          </p:cNvPicPr>
          <p:nvPr/>
        </p:nvPicPr>
        <p:blipFill>
          <a:blip r:embed="rId2"/>
          <a:srcRect l="1352" r="-2" b="-2"/>
          <a:stretch/>
        </p:blipFill>
        <p:spPr>
          <a:xfrm>
            <a:off x="1304006" y="410610"/>
            <a:ext cx="4364707" cy="2726878"/>
          </a:xfrm>
          <a:prstGeom prst="rect">
            <a:avLst/>
          </a:prstGeom>
        </p:spPr>
      </p:pic>
      <p:sp>
        <p:nvSpPr>
          <p:cNvPr id="125" name="Rectangle 12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BBFB986-2F46-7DDF-C832-B39CD7EF76C4}"/>
              </a:ext>
            </a:extLst>
          </p:cNvPr>
          <p:cNvSpPr txBox="1"/>
          <p:nvPr/>
        </p:nvSpPr>
        <p:spPr>
          <a:xfrm>
            <a:off x="6361245" y="1803772"/>
            <a:ext cx="4737279" cy="476377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r>
              <a:rPr lang="en-US" sz="2000" b="1" u="sng">
                <a:ea typeface="+mn-lt"/>
                <a:cs typeface="+mn-lt"/>
              </a:rPr>
              <a:t>Impact on Traffic, Orders &amp; Revenue</a:t>
            </a:r>
            <a:endParaRPr lang="en-US" sz="2000" b="1" u="sng">
              <a:cs typeface="Calibri" panose="020F0502020204030204"/>
            </a:endParaRPr>
          </a:p>
          <a:p>
            <a:pPr indent="-228600">
              <a:lnSpc>
                <a:spcPct val="90000"/>
              </a:lnSpc>
              <a:spcAft>
                <a:spcPts val="600"/>
              </a:spcAft>
              <a:buFont typeface="Arial" panose="020B0604020202020204" pitchFamily="34" charset="0"/>
              <a:buChar char="•"/>
            </a:pPr>
            <a:r>
              <a:rPr lang="en-US" sz="2000"/>
              <a:t>Q1 campaigns were better at converting clicks into orders essentially bringing in more revenue.</a:t>
            </a:r>
            <a:endParaRPr lang="en-US" sz="2000">
              <a:cs typeface="Calibri"/>
            </a:endParaRPr>
          </a:p>
          <a:p>
            <a:pPr marL="114300" indent="-228600">
              <a:lnSpc>
                <a:spcPct val="90000"/>
              </a:lnSpc>
              <a:spcAft>
                <a:spcPts val="600"/>
              </a:spcAft>
              <a:buFont typeface="Arial,Sans-Serif" panose="020B0604020202020204" pitchFamily="34" charset="0"/>
              <a:buChar char="•"/>
            </a:pPr>
            <a:r>
              <a:rPr lang="en-US" sz="2000" b="1"/>
              <a:t>Q1</a:t>
            </a:r>
            <a:r>
              <a:rPr lang="en-US" sz="2000" b="1">
                <a:ea typeface="+mn-lt"/>
                <a:cs typeface="+mn-lt"/>
              </a:rPr>
              <a:t> drove more orders and revenue</a:t>
            </a:r>
            <a:r>
              <a:rPr lang="en-US" sz="2000">
                <a:ea typeface="+mn-lt"/>
                <a:cs typeface="+mn-lt"/>
              </a:rPr>
              <a:t>, indicating better effectiveness in converting users into customers.</a:t>
            </a:r>
          </a:p>
          <a:p>
            <a:pPr marL="114300" indent="-228600">
              <a:lnSpc>
                <a:spcPct val="90000"/>
              </a:lnSpc>
              <a:spcAft>
                <a:spcPts val="600"/>
              </a:spcAft>
              <a:buFont typeface="Arial" panose="020B0604020202020204" pitchFamily="34" charset="0"/>
              <a:buChar char="•"/>
            </a:pPr>
            <a:r>
              <a:rPr lang="en-US" sz="2000" b="1">
                <a:ea typeface="+mn-lt"/>
                <a:cs typeface="+mn-lt"/>
              </a:rPr>
              <a:t>New Users Driven</a:t>
            </a:r>
            <a:r>
              <a:rPr lang="en-US" sz="2000">
                <a:ea typeface="+mn-lt"/>
                <a:cs typeface="+mn-lt"/>
              </a:rPr>
              <a:t>: Q1 vs Q2</a:t>
            </a:r>
          </a:p>
          <a:p>
            <a:pPr lvl="1">
              <a:buFont typeface="Courier New" panose="020B0604020202020204" pitchFamily="34" charset="0"/>
              <a:buChar char="o"/>
            </a:pPr>
            <a:r>
              <a:rPr lang="en-US" sz="2000" b="1">
                <a:ea typeface="+mn-lt"/>
                <a:cs typeface="+mn-lt"/>
              </a:rPr>
              <a:t>Q1 Total Orders</a:t>
            </a:r>
            <a:r>
              <a:rPr lang="en-US" sz="2000">
                <a:ea typeface="+mn-lt"/>
                <a:cs typeface="+mn-lt"/>
              </a:rPr>
              <a:t>: 28,651</a:t>
            </a:r>
            <a:endParaRPr lang="en-US" sz="2000">
              <a:cs typeface="Calibri" panose="020F0502020204030204"/>
            </a:endParaRPr>
          </a:p>
          <a:p>
            <a:pPr lvl="1">
              <a:buFont typeface="Courier New" panose="020B0604020202020204" pitchFamily="34" charset="0"/>
              <a:buChar char="o"/>
            </a:pPr>
            <a:r>
              <a:rPr lang="en-US" sz="2000" b="1">
                <a:ea typeface="+mn-lt"/>
                <a:cs typeface="+mn-lt"/>
              </a:rPr>
              <a:t>Q2 Total Orders</a:t>
            </a:r>
            <a:r>
              <a:rPr lang="en-US" sz="2000">
                <a:ea typeface="+mn-lt"/>
                <a:cs typeface="+mn-lt"/>
              </a:rPr>
              <a:t>: 20,177</a:t>
            </a:r>
            <a:endParaRPr lang="en-US" sz="2000">
              <a:cs typeface="Calibri" panose="020F0502020204030204"/>
            </a:endParaRPr>
          </a:p>
          <a:p>
            <a:pPr>
              <a:buFont typeface="Arial" panose="020B0604020202020204" pitchFamily="34" charset="0"/>
              <a:buChar char="•"/>
            </a:pPr>
            <a:r>
              <a:rPr lang="en-US" sz="2000" b="1">
                <a:ea typeface="+mn-lt"/>
                <a:cs typeface="+mn-lt"/>
              </a:rPr>
              <a:t>Revenue &amp; Order Impact</a:t>
            </a:r>
            <a:r>
              <a:rPr lang="en-US" sz="2000">
                <a:ea typeface="+mn-lt"/>
                <a:cs typeface="+mn-lt"/>
              </a:rPr>
              <a:t>:</a:t>
            </a:r>
            <a:endParaRPr lang="en-US" sz="2000">
              <a:cs typeface="Calibri"/>
            </a:endParaRPr>
          </a:p>
          <a:p>
            <a:pPr>
              <a:buFont typeface="Arial" panose="020B0604020202020204" pitchFamily="34" charset="0"/>
              <a:buChar char="•"/>
            </a:pPr>
            <a:r>
              <a:rPr lang="en-US" sz="2000" b="1">
                <a:ea typeface="+mn-lt"/>
                <a:cs typeface="+mn-lt"/>
              </a:rPr>
              <a:t>Q1</a:t>
            </a:r>
            <a:r>
              <a:rPr lang="en-US" sz="2000">
                <a:ea typeface="+mn-lt"/>
                <a:cs typeface="+mn-lt"/>
              </a:rPr>
              <a:t>: $7.4M | </a:t>
            </a:r>
            <a:r>
              <a:rPr lang="en-US" sz="2000" b="1">
                <a:ea typeface="+mn-lt"/>
                <a:cs typeface="+mn-lt"/>
              </a:rPr>
              <a:t>Q2</a:t>
            </a:r>
            <a:r>
              <a:rPr lang="en-US" sz="2000">
                <a:ea typeface="+mn-lt"/>
                <a:cs typeface="+mn-lt"/>
              </a:rPr>
              <a:t>: $6M</a:t>
            </a:r>
            <a:endParaRPr lang="en-US" sz="2000">
              <a:cs typeface="Calibri"/>
            </a:endParaRPr>
          </a:p>
          <a:p>
            <a:pPr marL="114300" indent="-228600">
              <a:lnSpc>
                <a:spcPct val="90000"/>
              </a:lnSpc>
              <a:spcAft>
                <a:spcPts val="600"/>
              </a:spcAft>
              <a:buFont typeface="Arial" panose="020B0604020202020204" pitchFamily="34" charset="0"/>
              <a:buChar char="•"/>
            </a:pPr>
            <a:endParaRPr lang="en-US" sz="2000">
              <a:ea typeface="Calibri"/>
              <a:cs typeface="Calibri"/>
            </a:endParaRPr>
          </a:p>
        </p:txBody>
      </p:sp>
      <p:pic>
        <p:nvPicPr>
          <p:cNvPr id="6" name="Content Placeholder 5" descr="A pie chart with numbers and a red circle&#10;&#10;Description automatically generated">
            <a:extLst>
              <a:ext uri="{FF2B5EF4-FFF2-40B4-BE49-F238E27FC236}">
                <a16:creationId xmlns:a16="http://schemas.microsoft.com/office/drawing/2014/main" id="{5E81968A-ECCE-5244-8890-E4945F8FE55F}"/>
              </a:ext>
            </a:extLst>
          </p:cNvPr>
          <p:cNvPicPr>
            <a:picLocks noGrp="1" noChangeAspect="1"/>
          </p:cNvPicPr>
          <p:nvPr>
            <p:ph idx="1"/>
          </p:nvPr>
        </p:nvPicPr>
        <p:blipFill>
          <a:blip r:embed="rId3"/>
          <a:srcRect r="753" b="-2"/>
          <a:stretch/>
        </p:blipFill>
        <p:spPr>
          <a:xfrm>
            <a:off x="632964" y="3718878"/>
            <a:ext cx="4311674" cy="2701046"/>
          </a:xfrm>
          <a:prstGeom prst="rect">
            <a:avLst/>
          </a:prstGeom>
        </p:spPr>
      </p:pic>
      <p:cxnSp>
        <p:nvCxnSpPr>
          <p:cNvPr id="126" name="Straight Connector 1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7826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C0A5-CA13-DEEA-8A9A-254C7B627026}"/>
              </a:ext>
            </a:extLst>
          </p:cNvPr>
          <p:cNvSpPr>
            <a:spLocks noGrp="1"/>
          </p:cNvSpPr>
          <p:nvPr>
            <p:ph type="title"/>
          </p:nvPr>
        </p:nvSpPr>
        <p:spPr>
          <a:xfrm>
            <a:off x="7826753" y="-247767"/>
            <a:ext cx="4053722" cy="1657614"/>
          </a:xfrm>
        </p:spPr>
        <p:txBody>
          <a:bodyPr vert="horz" lIns="91440" tIns="45720" rIns="91440" bIns="45720" rtlCol="0" anchor="ctr">
            <a:normAutofit/>
          </a:bodyPr>
          <a:lstStyle/>
          <a:p>
            <a:pPr algn="ctr"/>
            <a:r>
              <a:rPr lang="en-US" sz="3600" u="sng">
                <a:ea typeface="Calibri Light"/>
                <a:cs typeface="Calibri Light"/>
              </a:rPr>
              <a:t>Q1 Strengths and Weaknesses</a:t>
            </a:r>
            <a:endParaRPr lang="en-US" sz="3600" u="sng" kern="1200">
              <a:solidFill>
                <a:schemeClr val="tx1"/>
              </a:solidFill>
              <a:latin typeface="+mj-lt"/>
              <a:cs typeface="Calibri Light"/>
            </a:endParaRPr>
          </a:p>
        </p:txBody>
      </p:sp>
      <p:pic>
        <p:nvPicPr>
          <p:cNvPr id="27" name="Picture 26" descr="A pie chart with numbers and text&#10;&#10;Description automatically generated">
            <a:extLst>
              <a:ext uri="{FF2B5EF4-FFF2-40B4-BE49-F238E27FC236}">
                <a16:creationId xmlns:a16="http://schemas.microsoft.com/office/drawing/2014/main" id="{1BAE14FB-0D36-188B-F165-3C9ADC9D802F}"/>
              </a:ext>
            </a:extLst>
          </p:cNvPr>
          <p:cNvPicPr>
            <a:picLocks noChangeAspect="1"/>
          </p:cNvPicPr>
          <p:nvPr/>
        </p:nvPicPr>
        <p:blipFill>
          <a:blip r:embed="rId2"/>
          <a:srcRect t="719" r="-4" b="-4"/>
          <a:stretch/>
        </p:blipFill>
        <p:spPr>
          <a:xfrm>
            <a:off x="1" y="4628029"/>
            <a:ext cx="3719750" cy="2225041"/>
          </a:xfrm>
          <a:prstGeom prst="rect">
            <a:avLst/>
          </a:prstGeom>
        </p:spPr>
      </p:pic>
      <p:pic>
        <p:nvPicPr>
          <p:cNvPr id="22" name="Picture 21" descr="A pie chart with numbers and text&#10;&#10;Description automatically generated">
            <a:extLst>
              <a:ext uri="{FF2B5EF4-FFF2-40B4-BE49-F238E27FC236}">
                <a16:creationId xmlns:a16="http://schemas.microsoft.com/office/drawing/2014/main" id="{65BAA5BE-C8FD-33E8-54CC-E4F4DA33597E}"/>
              </a:ext>
            </a:extLst>
          </p:cNvPr>
          <p:cNvPicPr>
            <a:picLocks noChangeAspect="1"/>
          </p:cNvPicPr>
          <p:nvPr/>
        </p:nvPicPr>
        <p:blipFill>
          <a:blip r:embed="rId3"/>
          <a:srcRect t="-673" b="8080"/>
          <a:stretch/>
        </p:blipFill>
        <p:spPr>
          <a:xfrm>
            <a:off x="3811189" y="4589192"/>
            <a:ext cx="3719752" cy="2267032"/>
          </a:xfrm>
          <a:prstGeom prst="rect">
            <a:avLst/>
          </a:prstGeom>
        </p:spPr>
      </p:pic>
      <p:pic>
        <p:nvPicPr>
          <p:cNvPr id="14" name="Picture Placeholder 13" descr="A pie chart with numbers and words&#10;&#10;Description automatically generated">
            <a:extLst>
              <a:ext uri="{FF2B5EF4-FFF2-40B4-BE49-F238E27FC236}">
                <a16:creationId xmlns:a16="http://schemas.microsoft.com/office/drawing/2014/main" id="{C3C45851-343E-FF32-74B4-7E689767E098}"/>
              </a:ext>
            </a:extLst>
          </p:cNvPr>
          <p:cNvPicPr>
            <a:picLocks noGrp="1" noChangeAspect="1"/>
          </p:cNvPicPr>
          <p:nvPr>
            <p:ph type="pic" idx="1"/>
          </p:nvPr>
        </p:nvPicPr>
        <p:blipFill>
          <a:blip r:embed="rId4"/>
          <a:srcRect t="1451" r="-3" b="-3"/>
          <a:stretch/>
        </p:blipFill>
        <p:spPr>
          <a:xfrm>
            <a:off x="20" y="8068"/>
            <a:ext cx="3719729" cy="2208616"/>
          </a:xfrm>
          <a:prstGeom prst="rect">
            <a:avLst/>
          </a:prstGeom>
        </p:spPr>
      </p:pic>
      <p:pic>
        <p:nvPicPr>
          <p:cNvPr id="31" name="Picture 30" descr="A pie chart with numbers and text&#10;&#10;Description automatically generated">
            <a:extLst>
              <a:ext uri="{FF2B5EF4-FFF2-40B4-BE49-F238E27FC236}">
                <a16:creationId xmlns:a16="http://schemas.microsoft.com/office/drawing/2014/main" id="{61F84D3F-C924-B42C-6515-5D77578B09AF}"/>
              </a:ext>
            </a:extLst>
          </p:cNvPr>
          <p:cNvPicPr>
            <a:picLocks noChangeAspect="1"/>
          </p:cNvPicPr>
          <p:nvPr/>
        </p:nvPicPr>
        <p:blipFill>
          <a:blip r:embed="rId5"/>
          <a:srcRect t="1452" r="-4" b="-4"/>
          <a:stretch/>
        </p:blipFill>
        <p:spPr>
          <a:xfrm>
            <a:off x="3811189" y="2316480"/>
            <a:ext cx="3719748" cy="2208617"/>
          </a:xfrm>
          <a:prstGeom prst="rect">
            <a:avLst/>
          </a:prstGeom>
        </p:spPr>
      </p:pic>
      <p:pic>
        <p:nvPicPr>
          <p:cNvPr id="9" name="Picture 8">
            <a:extLst>
              <a:ext uri="{FF2B5EF4-FFF2-40B4-BE49-F238E27FC236}">
                <a16:creationId xmlns:a16="http://schemas.microsoft.com/office/drawing/2014/main" id="{C9331A3E-0D28-3EDE-56F8-973A8A4841A8}"/>
              </a:ext>
            </a:extLst>
          </p:cNvPr>
          <p:cNvPicPr>
            <a:picLocks noChangeAspect="1"/>
          </p:cNvPicPr>
          <p:nvPr/>
        </p:nvPicPr>
        <p:blipFill>
          <a:blip r:embed="rId6"/>
          <a:srcRect r="18" b="3"/>
          <a:stretch/>
        </p:blipFill>
        <p:spPr>
          <a:xfrm>
            <a:off x="3810001" y="-22700"/>
            <a:ext cx="3719748" cy="2241464"/>
          </a:xfrm>
          <a:prstGeom prst="rect">
            <a:avLst/>
          </a:prstGeom>
        </p:spPr>
      </p:pic>
      <p:pic>
        <p:nvPicPr>
          <p:cNvPr id="29" name="Picture 28" descr="A colorful circle with text&#10;&#10;Description automatically generated">
            <a:extLst>
              <a:ext uri="{FF2B5EF4-FFF2-40B4-BE49-F238E27FC236}">
                <a16:creationId xmlns:a16="http://schemas.microsoft.com/office/drawing/2014/main" id="{3981FAF5-D696-34E2-E15C-0580FA17C524}"/>
              </a:ext>
            </a:extLst>
          </p:cNvPr>
          <p:cNvPicPr>
            <a:picLocks noChangeAspect="1"/>
          </p:cNvPicPr>
          <p:nvPr/>
        </p:nvPicPr>
        <p:blipFill>
          <a:blip r:embed="rId7"/>
          <a:srcRect r="424" b="4"/>
          <a:stretch/>
        </p:blipFill>
        <p:spPr>
          <a:xfrm>
            <a:off x="1189" y="2298982"/>
            <a:ext cx="3719752" cy="2250607"/>
          </a:xfrm>
          <a:prstGeom prst="rect">
            <a:avLst/>
          </a:prstGeom>
        </p:spPr>
      </p:pic>
      <p:sp>
        <p:nvSpPr>
          <p:cNvPr id="4" name="Text Placeholder 3">
            <a:extLst>
              <a:ext uri="{FF2B5EF4-FFF2-40B4-BE49-F238E27FC236}">
                <a16:creationId xmlns:a16="http://schemas.microsoft.com/office/drawing/2014/main" id="{FCF9C755-D62A-4DC3-0CBF-0EF7CAD82208}"/>
              </a:ext>
            </a:extLst>
          </p:cNvPr>
          <p:cNvSpPr>
            <a:spLocks noGrp="1"/>
          </p:cNvSpPr>
          <p:nvPr>
            <p:ph type="body" sz="half" idx="2"/>
          </p:nvPr>
        </p:nvSpPr>
        <p:spPr>
          <a:xfrm>
            <a:off x="7826755" y="806522"/>
            <a:ext cx="4053720" cy="5516116"/>
          </a:xfrm>
        </p:spPr>
        <p:txBody>
          <a:bodyPr vert="horz" lIns="91440" tIns="45720" rIns="91440" bIns="45720" rtlCol="0" anchor="t">
            <a:noAutofit/>
          </a:bodyPr>
          <a:lstStyle/>
          <a:p>
            <a:endParaRPr lang="en-US" sz="2000">
              <a:cs typeface="Calibri"/>
            </a:endParaRPr>
          </a:p>
          <a:p>
            <a:pPr indent="-228600">
              <a:buFont typeface="Arial" panose="020B0604020202020204" pitchFamily="34" charset="0"/>
              <a:buChar char="•"/>
            </a:pPr>
            <a:r>
              <a:rPr lang="en-US" sz="1900" b="1">
                <a:ea typeface="+mn-lt"/>
                <a:cs typeface="+mn-lt"/>
              </a:rPr>
              <a:t>Q1 Strength:</a:t>
            </a:r>
            <a:r>
              <a:rPr lang="en-US" sz="1900">
                <a:ea typeface="+mn-lt"/>
                <a:cs typeface="+mn-lt"/>
              </a:rPr>
              <a:t> Lower cost per click, indicating more efficient spending to drive traffic.</a:t>
            </a:r>
            <a:endParaRPr lang="en-US" sz="1900">
              <a:cs typeface="Calibri"/>
            </a:endParaRPr>
          </a:p>
          <a:p>
            <a:pPr indent="-228600">
              <a:buFont typeface="Arial" panose="020B0604020202020204" pitchFamily="34" charset="0"/>
              <a:buChar char="•"/>
            </a:pPr>
            <a:r>
              <a:rPr lang="en-US" sz="1900" b="1">
                <a:ea typeface="+mn-lt"/>
                <a:cs typeface="+mn-lt"/>
              </a:rPr>
              <a:t>Q1 Strength:</a:t>
            </a:r>
            <a:r>
              <a:rPr lang="en-US" sz="1900">
                <a:ea typeface="+mn-lt"/>
                <a:cs typeface="+mn-lt"/>
              </a:rPr>
              <a:t> Lower CPA means more cost-effective in driving conversions (acquisitions).</a:t>
            </a:r>
            <a:endParaRPr lang="en-US" sz="1900">
              <a:cs typeface="Calibri"/>
            </a:endParaRPr>
          </a:p>
          <a:p>
            <a:pPr indent="-228600">
              <a:buFont typeface="Arial" panose="020B0604020202020204" pitchFamily="34" charset="0"/>
              <a:buChar char="•"/>
            </a:pPr>
            <a:r>
              <a:rPr lang="en-US" sz="1900" b="1">
                <a:ea typeface="+mn-lt"/>
                <a:cs typeface="+mn-lt"/>
              </a:rPr>
              <a:t>Q1 Strength:</a:t>
            </a:r>
            <a:r>
              <a:rPr lang="en-US" sz="1900">
                <a:ea typeface="+mn-lt"/>
                <a:cs typeface="+mn-lt"/>
              </a:rPr>
              <a:t> Higher CVR suggests better conversion of traffic to orders, indicating more effective campaigns.</a:t>
            </a:r>
            <a:endParaRPr lang="en-US" sz="1900">
              <a:cs typeface="Calibri"/>
            </a:endParaRPr>
          </a:p>
          <a:p>
            <a:pPr indent="-228600">
              <a:buFont typeface="Arial" panose="020B0604020202020204" pitchFamily="34" charset="0"/>
              <a:buChar char="•"/>
            </a:pPr>
            <a:r>
              <a:rPr lang="en-US" sz="1900" b="1">
                <a:ea typeface="+mn-lt"/>
                <a:cs typeface="+mn-lt"/>
              </a:rPr>
              <a:t>Q1 Strength:</a:t>
            </a:r>
            <a:r>
              <a:rPr lang="en-US" sz="1900">
                <a:ea typeface="+mn-lt"/>
                <a:cs typeface="+mn-lt"/>
              </a:rPr>
              <a:t> More clicks, suggesting better overall engagement with ads.</a:t>
            </a:r>
            <a:endParaRPr lang="en-US" sz="1900">
              <a:cs typeface="Calibri"/>
            </a:endParaRPr>
          </a:p>
          <a:p>
            <a:pPr indent="-228600">
              <a:buFont typeface="Arial" panose="020B0604020202020204" pitchFamily="34" charset="0"/>
              <a:buChar char="•"/>
            </a:pPr>
            <a:r>
              <a:rPr lang="en-US" sz="1900" b="1">
                <a:ea typeface="+mn-lt"/>
                <a:cs typeface="+mn-lt"/>
              </a:rPr>
              <a:t>Q1 Strength:</a:t>
            </a:r>
            <a:r>
              <a:rPr lang="en-US" sz="1900">
                <a:ea typeface="+mn-lt"/>
                <a:cs typeface="+mn-lt"/>
              </a:rPr>
              <a:t> Higher number of orders, showing better overall campaign performance in generating conversions.</a:t>
            </a:r>
          </a:p>
          <a:p>
            <a:pPr indent="-228600">
              <a:buFont typeface="Arial" panose="020B0604020202020204" pitchFamily="34" charset="0"/>
              <a:buChar char="•"/>
            </a:pPr>
            <a:r>
              <a:rPr lang="en-US" sz="1900" b="1">
                <a:ea typeface="+mn-lt"/>
                <a:cs typeface="+mn-lt"/>
              </a:rPr>
              <a:t>Q1 Weakness:</a:t>
            </a:r>
            <a:r>
              <a:rPr lang="en-US" sz="1900">
                <a:ea typeface="+mn-lt"/>
                <a:cs typeface="+mn-lt"/>
              </a:rPr>
              <a:t> Slightly lower CTR, possibly indicating less engagement with ads compared to Q2.</a:t>
            </a:r>
            <a:endParaRPr lang="en-US" sz="1900">
              <a:cs typeface="Calibri"/>
            </a:endParaRPr>
          </a:p>
          <a:p>
            <a:pPr indent="-228600">
              <a:buFont typeface="Arial" panose="020B0604020202020204" pitchFamily="34" charset="0"/>
              <a:buChar char="•"/>
            </a:pPr>
            <a:endParaRPr lang="en-US" sz="1900">
              <a:cs typeface="Calibri"/>
            </a:endParaRPr>
          </a:p>
        </p:txBody>
      </p:sp>
    </p:spTree>
    <p:extLst>
      <p:ext uri="{BB962C8B-B14F-4D97-AF65-F5344CB8AC3E}">
        <p14:creationId xmlns:p14="http://schemas.microsoft.com/office/powerpoint/2010/main" val="352314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C0A5-CA13-DEEA-8A9A-254C7B627026}"/>
              </a:ext>
            </a:extLst>
          </p:cNvPr>
          <p:cNvSpPr>
            <a:spLocks noGrp="1"/>
          </p:cNvSpPr>
          <p:nvPr>
            <p:ph type="title"/>
          </p:nvPr>
        </p:nvSpPr>
        <p:spPr>
          <a:xfrm>
            <a:off x="149560" y="-20637"/>
            <a:ext cx="4500283" cy="1580779"/>
          </a:xfrm>
        </p:spPr>
        <p:txBody>
          <a:bodyPr vert="horz" lIns="91440" tIns="45720" rIns="91440" bIns="45720" rtlCol="0" anchor="b">
            <a:normAutofit/>
          </a:bodyPr>
          <a:lstStyle/>
          <a:p>
            <a:pPr algn="ctr"/>
            <a:r>
              <a:rPr lang="en-US" sz="4800" u="sng" kern="1200">
                <a:latin typeface="+mj-lt"/>
                <a:ea typeface="+mj-ea"/>
                <a:cs typeface="+mj-cs"/>
              </a:rPr>
              <a:t>Q2</a:t>
            </a:r>
            <a:r>
              <a:rPr lang="en-US" sz="4800" u="sng"/>
              <a:t> Strengths and Weaknesses</a:t>
            </a:r>
            <a:endParaRPr lang="en-US" u="sng">
              <a:ea typeface="+mj-ea"/>
              <a:cs typeface="+mj-cs"/>
            </a:endParaRPr>
          </a:p>
        </p:txBody>
      </p:sp>
      <p:sp>
        <p:nvSpPr>
          <p:cNvPr id="87" name="Rectangle 86">
            <a:extLst>
              <a:ext uri="{FF2B5EF4-FFF2-40B4-BE49-F238E27FC236}">
                <a16:creationId xmlns:a16="http://schemas.microsoft.com/office/drawing/2014/main" id="{7A7E6B6D-2F84-4166-9F4D-FFA0E0860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723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F540AD87-30B2-4359-A33A-86D9F59E3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206"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411CC74-416E-4F21-A559-C8B7905D9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7973" y="-3491145"/>
            <a:ext cx="91440" cy="91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e chart with numbers and a circle&#10;&#10;Description automatically generated">
            <a:extLst>
              <a:ext uri="{FF2B5EF4-FFF2-40B4-BE49-F238E27FC236}">
                <a16:creationId xmlns:a16="http://schemas.microsoft.com/office/drawing/2014/main" id="{012043B6-8B33-F5F5-C87B-34D5C6AE6826}"/>
              </a:ext>
            </a:extLst>
          </p:cNvPr>
          <p:cNvPicPr>
            <a:picLocks noChangeAspect="1"/>
          </p:cNvPicPr>
          <p:nvPr/>
        </p:nvPicPr>
        <p:blipFill>
          <a:blip r:embed="rId2"/>
          <a:srcRect t="719" r="-4" b="-4"/>
          <a:stretch/>
        </p:blipFill>
        <p:spPr>
          <a:xfrm>
            <a:off x="8474833" y="2319617"/>
            <a:ext cx="3719750" cy="2225041"/>
          </a:xfrm>
          <a:prstGeom prst="rect">
            <a:avLst/>
          </a:prstGeom>
        </p:spPr>
      </p:pic>
      <p:pic>
        <p:nvPicPr>
          <p:cNvPr id="13" name="Picture 12" descr="A pie chart with text on it&#10;&#10;Description automatically generated">
            <a:extLst>
              <a:ext uri="{FF2B5EF4-FFF2-40B4-BE49-F238E27FC236}">
                <a16:creationId xmlns:a16="http://schemas.microsoft.com/office/drawing/2014/main" id="{74B17944-AC65-828A-2215-D145684DED6F}"/>
              </a:ext>
            </a:extLst>
          </p:cNvPr>
          <p:cNvPicPr>
            <a:picLocks noChangeAspect="1"/>
          </p:cNvPicPr>
          <p:nvPr/>
        </p:nvPicPr>
        <p:blipFill>
          <a:blip r:embed="rId3"/>
          <a:srcRect t="-1444" r="1124" b="1352"/>
          <a:stretch/>
        </p:blipFill>
        <p:spPr>
          <a:xfrm>
            <a:off x="4654815" y="2281709"/>
            <a:ext cx="3720493" cy="2269177"/>
          </a:xfrm>
          <a:prstGeom prst="rect">
            <a:avLst/>
          </a:prstGeom>
        </p:spPr>
      </p:pic>
      <p:pic>
        <p:nvPicPr>
          <p:cNvPr id="3" name="Picture 2" descr="A colorful circle with numbers and text&#10;&#10;Description automatically generated">
            <a:extLst>
              <a:ext uri="{FF2B5EF4-FFF2-40B4-BE49-F238E27FC236}">
                <a16:creationId xmlns:a16="http://schemas.microsoft.com/office/drawing/2014/main" id="{2A9CD602-FDC7-D186-4BB0-ABEEECE7045F}"/>
              </a:ext>
            </a:extLst>
          </p:cNvPr>
          <p:cNvPicPr>
            <a:picLocks noChangeAspect="1"/>
          </p:cNvPicPr>
          <p:nvPr/>
        </p:nvPicPr>
        <p:blipFill>
          <a:blip r:embed="rId4"/>
          <a:srcRect t="1452" r="-4" b="-4"/>
          <a:stretch/>
        </p:blipFill>
        <p:spPr>
          <a:xfrm>
            <a:off x="4653626" y="4647304"/>
            <a:ext cx="3719749" cy="2208616"/>
          </a:xfrm>
          <a:prstGeom prst="rect">
            <a:avLst/>
          </a:prstGeom>
        </p:spPr>
      </p:pic>
      <p:pic>
        <p:nvPicPr>
          <p:cNvPr id="7" name="Content Placeholder 3" descr="A colorful circle with text&#10;&#10;Description automatically generated">
            <a:extLst>
              <a:ext uri="{FF2B5EF4-FFF2-40B4-BE49-F238E27FC236}">
                <a16:creationId xmlns:a16="http://schemas.microsoft.com/office/drawing/2014/main" id="{275A7606-DFE1-EA0A-EC49-42E40E06BF70}"/>
              </a:ext>
            </a:extLst>
          </p:cNvPr>
          <p:cNvPicPr>
            <a:picLocks noChangeAspect="1"/>
          </p:cNvPicPr>
          <p:nvPr/>
        </p:nvPicPr>
        <p:blipFill>
          <a:blip r:embed="rId5"/>
          <a:srcRect t="1452" r="-4" b="-4"/>
          <a:stretch/>
        </p:blipFill>
        <p:spPr>
          <a:xfrm>
            <a:off x="8476021" y="19274"/>
            <a:ext cx="3719748" cy="2208617"/>
          </a:xfrm>
          <a:prstGeom prst="rect">
            <a:avLst/>
          </a:prstGeom>
        </p:spPr>
      </p:pic>
      <p:pic>
        <p:nvPicPr>
          <p:cNvPr id="12" name="Picture 11" descr="A pie chart with numbers and text&#10;&#10;Description automatically generated">
            <a:extLst>
              <a:ext uri="{FF2B5EF4-FFF2-40B4-BE49-F238E27FC236}">
                <a16:creationId xmlns:a16="http://schemas.microsoft.com/office/drawing/2014/main" id="{4CDE2F47-16C2-1796-E757-23C14EE65ECF}"/>
              </a:ext>
            </a:extLst>
          </p:cNvPr>
          <p:cNvPicPr>
            <a:picLocks noChangeAspect="1"/>
          </p:cNvPicPr>
          <p:nvPr/>
        </p:nvPicPr>
        <p:blipFill>
          <a:blip r:embed="rId6"/>
          <a:srcRect l="-580" t="1796" b="497"/>
          <a:stretch/>
        </p:blipFill>
        <p:spPr>
          <a:xfrm>
            <a:off x="8453239" y="4656991"/>
            <a:ext cx="3742013" cy="2190123"/>
          </a:xfrm>
          <a:prstGeom prst="rect">
            <a:avLst/>
          </a:prstGeom>
        </p:spPr>
      </p:pic>
      <p:pic>
        <p:nvPicPr>
          <p:cNvPr id="10" name="Content Placeholder 4" descr="A pie chart with numbers and text&#10;&#10;Description automatically generated">
            <a:extLst>
              <a:ext uri="{FF2B5EF4-FFF2-40B4-BE49-F238E27FC236}">
                <a16:creationId xmlns:a16="http://schemas.microsoft.com/office/drawing/2014/main" id="{1FEDAE5F-26C0-5AFA-C4F5-ADF83E6AD19C}"/>
              </a:ext>
            </a:extLst>
          </p:cNvPr>
          <p:cNvPicPr>
            <a:picLocks noChangeAspect="1"/>
          </p:cNvPicPr>
          <p:nvPr/>
        </p:nvPicPr>
        <p:blipFill>
          <a:blip r:embed="rId7"/>
          <a:srcRect t="518" r="850" b="1638"/>
          <a:stretch/>
        </p:blipFill>
        <p:spPr>
          <a:xfrm>
            <a:off x="4654815" y="13442"/>
            <a:ext cx="3703839" cy="2202176"/>
          </a:xfrm>
          <a:prstGeom prst="rect">
            <a:avLst/>
          </a:prstGeom>
        </p:spPr>
      </p:pic>
      <p:sp>
        <p:nvSpPr>
          <p:cNvPr id="16" name="TextBox 15">
            <a:extLst>
              <a:ext uri="{FF2B5EF4-FFF2-40B4-BE49-F238E27FC236}">
                <a16:creationId xmlns:a16="http://schemas.microsoft.com/office/drawing/2014/main" id="{FD980C92-A6AF-EA45-796D-E269DDA09EBF}"/>
              </a:ext>
            </a:extLst>
          </p:cNvPr>
          <p:cNvSpPr txBox="1"/>
          <p:nvPr/>
        </p:nvSpPr>
        <p:spPr>
          <a:xfrm>
            <a:off x="2044285" y="-701469"/>
            <a:ext cx="2839452" cy="3785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BA46CDD9-CB3E-8447-FF81-C879CB31235B}"/>
              </a:ext>
            </a:extLst>
          </p:cNvPr>
          <p:cNvSpPr txBox="1"/>
          <p:nvPr/>
        </p:nvSpPr>
        <p:spPr>
          <a:xfrm>
            <a:off x="145537" y="1719308"/>
            <a:ext cx="434035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Q2 Strength:</a:t>
            </a:r>
            <a:r>
              <a:rPr lang="en-US">
                <a:ea typeface="+mn-lt"/>
                <a:cs typeface="+mn-lt"/>
              </a:rPr>
              <a:t> Higher engagement with ads, showing better targeting or creative performance.</a:t>
            </a:r>
          </a:p>
          <a:p>
            <a:pPr marL="285750" indent="-285750">
              <a:buFont typeface="Arial"/>
              <a:buChar char="•"/>
            </a:pPr>
            <a:r>
              <a:rPr lang="en-US" b="1">
                <a:ea typeface="+mn-lt"/>
                <a:cs typeface="+mn-lt"/>
              </a:rPr>
              <a:t>Q2 Weakness:</a:t>
            </a:r>
            <a:r>
              <a:rPr lang="en-US">
                <a:ea typeface="+mn-lt"/>
                <a:cs typeface="+mn-lt"/>
              </a:rPr>
              <a:t> Higher CPC means campaigns are less cost-efficient in acquiring clicks.</a:t>
            </a:r>
          </a:p>
          <a:p>
            <a:pPr marL="285750" indent="-285750">
              <a:buFont typeface="Arial"/>
              <a:buChar char="•"/>
            </a:pPr>
            <a:r>
              <a:rPr lang="en-US" b="1">
                <a:ea typeface="+mn-lt"/>
                <a:cs typeface="+mn-lt"/>
              </a:rPr>
              <a:t>Q2 Weakness:</a:t>
            </a:r>
            <a:r>
              <a:rPr lang="en-US">
                <a:ea typeface="+mn-lt"/>
                <a:cs typeface="+mn-lt"/>
              </a:rPr>
              <a:t> Higher CPA, making Q2 less efficient in driving conversions.</a:t>
            </a:r>
          </a:p>
          <a:p>
            <a:pPr marL="285750" indent="-285750">
              <a:buFont typeface="Arial"/>
              <a:buChar char="•"/>
            </a:pPr>
            <a:r>
              <a:rPr lang="en-US" b="1">
                <a:ea typeface="+mn-lt"/>
                <a:cs typeface="+mn-lt"/>
              </a:rPr>
              <a:t>Q2 Weakness:</a:t>
            </a:r>
            <a:r>
              <a:rPr lang="en-US">
                <a:ea typeface="+mn-lt"/>
                <a:cs typeface="+mn-lt"/>
              </a:rPr>
              <a:t> Lower CVR, meaning fewer conversions relative to the number of clicks.</a:t>
            </a:r>
          </a:p>
          <a:p>
            <a:pPr marL="285750" indent="-285750">
              <a:buFont typeface="Arial"/>
              <a:buChar char="•"/>
            </a:pPr>
            <a:r>
              <a:rPr lang="en-US" b="1">
                <a:ea typeface="+mn-lt"/>
                <a:cs typeface="+mn-lt"/>
              </a:rPr>
              <a:t>Q2 Weakness:</a:t>
            </a:r>
            <a:r>
              <a:rPr lang="en-US">
                <a:ea typeface="+mn-lt"/>
                <a:cs typeface="+mn-lt"/>
              </a:rPr>
              <a:t> Fewer clicks, indicating a drop in user interest or reach.</a:t>
            </a:r>
          </a:p>
          <a:p>
            <a:pPr marL="285750" indent="-285750">
              <a:buFont typeface="Arial"/>
              <a:buChar char="•"/>
            </a:pPr>
            <a:r>
              <a:rPr lang="en-US" b="1">
                <a:ea typeface="+mn-lt"/>
                <a:cs typeface="+mn-lt"/>
              </a:rPr>
              <a:t>Q2 Weakness:</a:t>
            </a:r>
            <a:r>
              <a:rPr lang="en-US">
                <a:ea typeface="+mn-lt"/>
                <a:cs typeface="+mn-lt"/>
              </a:rPr>
              <a:t> Fewer orders, meaning campaigns were less successful in converting clicks to sales.</a:t>
            </a:r>
          </a:p>
        </p:txBody>
      </p:sp>
    </p:spTree>
    <p:extLst>
      <p:ext uri="{BB962C8B-B14F-4D97-AF65-F5344CB8AC3E}">
        <p14:creationId xmlns:p14="http://schemas.microsoft.com/office/powerpoint/2010/main" val="3974359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p:nvSpPr>
          <p:cNvPr id="2" name="Title 1">
            <a:extLst>
              <a:ext uri="{FF2B5EF4-FFF2-40B4-BE49-F238E27FC236}">
                <a16:creationId xmlns:a16="http://schemas.microsoft.com/office/drawing/2014/main" id="{EF8444A9-7376-4EC7-2B08-F5854A08478F}"/>
              </a:ext>
            </a:extLst>
          </p:cNvPr>
          <p:cNvSpPr>
            <a:spLocks noGrp="1"/>
          </p:cNvSpPr>
          <p:nvPr>
            <p:ph type="title"/>
          </p:nvPr>
        </p:nvSpPr>
        <p:spPr>
          <a:xfrm>
            <a:off x="520810" y="3800804"/>
            <a:ext cx="4164517" cy="2577586"/>
          </a:xfrm>
        </p:spPr>
        <p:txBody>
          <a:bodyPr vert="horz" lIns="91440" tIns="45720" rIns="91440" bIns="45720" rtlCol="0" anchor="ctr">
            <a:normAutofit fontScale="90000"/>
          </a:bodyPr>
          <a:lstStyle/>
          <a:p>
            <a:r>
              <a:rPr lang="en-US" sz="3700">
                <a:solidFill>
                  <a:srgbClr val="FFFFFF"/>
                </a:solidFill>
              </a:rPr>
              <a:t>Top 3 Best-Performing </a:t>
            </a:r>
            <a:endParaRPr lang="en-US" sz="3700" b="1">
              <a:cs typeface="Calibri Light"/>
            </a:endParaRPr>
          </a:p>
          <a:p>
            <a:r>
              <a:rPr lang="en-US" sz="3700" b="1">
                <a:cs typeface="Calibri Light"/>
              </a:rPr>
              <a:t>Top 3 </a:t>
            </a:r>
            <a:r>
              <a:rPr lang="en-US" sz="3700" b="1">
                <a:solidFill>
                  <a:srgbClr val="00B050"/>
                </a:solidFill>
                <a:cs typeface="Calibri Light"/>
              </a:rPr>
              <a:t>Best</a:t>
            </a:r>
            <a:r>
              <a:rPr lang="en-US" sz="3700" b="1">
                <a:cs typeface="Calibri Light"/>
              </a:rPr>
              <a:t>-Performing</a:t>
            </a:r>
            <a:r>
              <a:rPr lang="en-US" sz="3700" b="1">
                <a:solidFill>
                  <a:srgbClr val="000000"/>
                </a:solidFill>
                <a:cs typeface="Calibri Light"/>
              </a:rPr>
              <a:t> </a:t>
            </a:r>
            <a:r>
              <a:rPr lang="en-US" sz="3700" b="1">
                <a:ea typeface="+mj-lt"/>
                <a:cs typeface="+mj-lt"/>
              </a:rPr>
              <a:t>Campaigns</a:t>
            </a:r>
            <a:endParaRPr lang="en-US">
              <a:cs typeface="Calibri Light"/>
            </a:endParaRPr>
          </a:p>
        </p:txBody>
      </p:sp>
      <p:sp>
        <p:nvSpPr>
          <p:cNvPr id="45" name="Rectangle 4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blue and white text&#10;&#10;Description automatically generated">
            <a:extLst>
              <a:ext uri="{FF2B5EF4-FFF2-40B4-BE49-F238E27FC236}">
                <a16:creationId xmlns:a16="http://schemas.microsoft.com/office/drawing/2014/main" id="{FBB252E7-793E-68FE-BE41-97653AF2F801}"/>
              </a:ext>
            </a:extLst>
          </p:cNvPr>
          <p:cNvPicPr>
            <a:picLocks noGrp="1" noChangeAspect="1"/>
          </p:cNvPicPr>
          <p:nvPr>
            <p:ph idx="1"/>
          </p:nvPr>
        </p:nvPicPr>
        <p:blipFill>
          <a:blip r:embed="rId2"/>
          <a:srcRect l="2119" r="4" b="4"/>
          <a:stretch/>
        </p:blipFill>
        <p:spPr>
          <a:xfrm>
            <a:off x="838200" y="498618"/>
            <a:ext cx="5136795" cy="3157512"/>
          </a:xfrm>
          <a:prstGeom prst="rect">
            <a:avLst/>
          </a:prstGeom>
        </p:spPr>
      </p:pic>
      <p:sp>
        <p:nvSpPr>
          <p:cNvPr id="49" name="Rectangle 4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7B2243D6-11BB-6AEF-969D-EC478021877C}"/>
              </a:ext>
            </a:extLst>
          </p:cNvPr>
          <p:cNvGraphicFramePr>
            <a:graphicFrameLocks noGrp="1"/>
          </p:cNvGraphicFramePr>
          <p:nvPr>
            <p:extLst>
              <p:ext uri="{D42A27DB-BD31-4B8C-83A1-F6EECF244321}">
                <p14:modId xmlns:p14="http://schemas.microsoft.com/office/powerpoint/2010/main" val="3303836654"/>
              </p:ext>
            </p:extLst>
          </p:nvPr>
        </p:nvGraphicFramePr>
        <p:xfrm>
          <a:off x="6297264" y="1187920"/>
          <a:ext cx="5136797" cy="1778908"/>
        </p:xfrm>
        <a:graphic>
          <a:graphicData uri="http://schemas.openxmlformats.org/drawingml/2006/table">
            <a:tbl>
              <a:tblPr firstRow="1" bandRow="1">
                <a:noFill/>
                <a:tableStyleId>{5C22544A-7EE6-4342-B048-85BDC9FD1C3A}</a:tableStyleId>
              </a:tblPr>
              <a:tblGrid>
                <a:gridCol w="1442069">
                  <a:extLst>
                    <a:ext uri="{9D8B030D-6E8A-4147-A177-3AD203B41FA5}">
                      <a16:colId xmlns:a16="http://schemas.microsoft.com/office/drawing/2014/main" val="802842953"/>
                    </a:ext>
                  </a:extLst>
                </a:gridCol>
                <a:gridCol w="965106">
                  <a:extLst>
                    <a:ext uri="{9D8B030D-6E8A-4147-A177-3AD203B41FA5}">
                      <a16:colId xmlns:a16="http://schemas.microsoft.com/office/drawing/2014/main" val="3985409515"/>
                    </a:ext>
                  </a:extLst>
                </a:gridCol>
                <a:gridCol w="847187">
                  <a:extLst>
                    <a:ext uri="{9D8B030D-6E8A-4147-A177-3AD203B41FA5}">
                      <a16:colId xmlns:a16="http://schemas.microsoft.com/office/drawing/2014/main" val="4027888162"/>
                    </a:ext>
                  </a:extLst>
                </a:gridCol>
                <a:gridCol w="917329">
                  <a:extLst>
                    <a:ext uri="{9D8B030D-6E8A-4147-A177-3AD203B41FA5}">
                      <a16:colId xmlns:a16="http://schemas.microsoft.com/office/drawing/2014/main" val="2663680039"/>
                    </a:ext>
                  </a:extLst>
                </a:gridCol>
                <a:gridCol w="965106">
                  <a:extLst>
                    <a:ext uri="{9D8B030D-6E8A-4147-A177-3AD203B41FA5}">
                      <a16:colId xmlns:a16="http://schemas.microsoft.com/office/drawing/2014/main" val="1464313979"/>
                    </a:ext>
                  </a:extLst>
                </a:gridCol>
              </a:tblGrid>
              <a:tr h="466684">
                <a:tc>
                  <a:txBody>
                    <a:bodyPr/>
                    <a:lstStyle/>
                    <a:p>
                      <a:r>
                        <a:rPr lang="en-US" sz="1900" b="0" cap="none" spc="60">
                          <a:solidFill>
                            <a:schemeClr val="bg1"/>
                          </a:solidFill>
                        </a:rPr>
                        <a:t>Campaign</a:t>
                      </a:r>
                    </a:p>
                  </a:txBody>
                  <a:tcPr marL="106838" marR="106838" marT="106838" marB="5341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1900" b="0" cap="none" spc="60">
                          <a:solidFill>
                            <a:schemeClr val="bg1"/>
                          </a:solidFill>
                        </a:rPr>
                        <a:t>ROI</a:t>
                      </a:r>
                    </a:p>
                  </a:txBody>
                  <a:tcPr marL="106838" marR="106838" marT="106838" marB="5341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1900" b="0" cap="none" spc="60">
                          <a:solidFill>
                            <a:schemeClr val="bg1"/>
                          </a:solidFill>
                        </a:rPr>
                        <a:t>CPC</a:t>
                      </a:r>
                    </a:p>
                  </a:txBody>
                  <a:tcPr marL="106838" marR="106838" marT="106838" marB="5341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1900" b="0" cap="none" spc="60">
                          <a:solidFill>
                            <a:schemeClr val="bg1"/>
                          </a:solidFill>
                        </a:rPr>
                        <a:t>CTR</a:t>
                      </a:r>
                    </a:p>
                  </a:txBody>
                  <a:tcPr marL="106838" marR="106838" marT="106838" marB="5341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1900" b="0" cap="none" spc="60">
                          <a:solidFill>
                            <a:schemeClr val="bg1"/>
                          </a:solidFill>
                        </a:rPr>
                        <a:t>CPA</a:t>
                      </a:r>
                    </a:p>
                  </a:txBody>
                  <a:tcPr marL="106838" marR="106838" marT="106838" marB="5341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468441951"/>
                  </a:ext>
                </a:extLst>
              </a:tr>
              <a:tr h="437408">
                <a:tc>
                  <a:txBody>
                    <a:bodyPr/>
                    <a:lstStyle/>
                    <a:p>
                      <a:r>
                        <a:rPr lang="en-US" sz="1700" cap="none" spc="0">
                          <a:solidFill>
                            <a:schemeClr val="tx1"/>
                          </a:solidFill>
                        </a:rPr>
                        <a:t>Q1 Dog</a:t>
                      </a:r>
                    </a:p>
                  </a:txBody>
                  <a:tcPr marL="106838" marR="106838" marT="106838" marB="53419">
                    <a:lnL w="12700" cmpd="sng">
                      <a:noFill/>
                      <a:prstDash val="solid"/>
                    </a:lnL>
                    <a:lnR w="12700" cmpd="sng">
                      <a:noFill/>
                      <a:prstDash val="solid"/>
                    </a:lnR>
                    <a:lnT w="38100" cmpd="sng">
                      <a:noFill/>
                    </a:lnT>
                    <a:lnB w="12700" cap="flat" cmpd="sng" algn="ctr">
                      <a:noFill/>
                      <a:prstDash val="solid"/>
                    </a:lnB>
                    <a:noFill/>
                  </a:tcPr>
                </a:tc>
                <a:tc>
                  <a:txBody>
                    <a:bodyPr/>
                    <a:lstStyle/>
                    <a:p>
                      <a:r>
                        <a:rPr lang="en-US" sz="1700" cap="none" spc="0">
                          <a:solidFill>
                            <a:schemeClr val="tx1"/>
                          </a:solidFill>
                        </a:rPr>
                        <a:t>$30.99</a:t>
                      </a:r>
                    </a:p>
                  </a:txBody>
                  <a:tcPr marL="106838" marR="106838" marT="106838" marB="53419">
                    <a:lnL w="12700" cmpd="sng">
                      <a:noFill/>
                      <a:prstDash val="solid"/>
                    </a:lnL>
                    <a:lnR w="12700" cmpd="sng">
                      <a:noFill/>
                      <a:prstDash val="solid"/>
                    </a:lnR>
                    <a:lnT w="38100" cmpd="sng">
                      <a:noFill/>
                    </a:lnT>
                    <a:lnB w="12700" cap="flat" cmpd="sng" algn="ctr">
                      <a:noFill/>
                      <a:prstDash val="solid"/>
                    </a:lnB>
                    <a:noFill/>
                  </a:tcPr>
                </a:tc>
                <a:tc>
                  <a:txBody>
                    <a:bodyPr/>
                    <a:lstStyle/>
                    <a:p>
                      <a:r>
                        <a:rPr lang="en-US" sz="1700" cap="none" spc="0">
                          <a:solidFill>
                            <a:schemeClr val="tx1"/>
                          </a:solidFill>
                        </a:rPr>
                        <a:t>$0.34</a:t>
                      </a:r>
                    </a:p>
                  </a:txBody>
                  <a:tcPr marL="106838" marR="106838" marT="106838" marB="53419">
                    <a:lnL w="12700" cmpd="sng">
                      <a:noFill/>
                      <a:prstDash val="solid"/>
                    </a:lnL>
                    <a:lnR w="12700" cmpd="sng">
                      <a:noFill/>
                      <a:prstDash val="solid"/>
                    </a:lnR>
                    <a:lnT w="38100" cmpd="sng">
                      <a:noFill/>
                    </a:lnT>
                    <a:lnB w="12700" cap="flat" cmpd="sng" algn="ctr">
                      <a:noFill/>
                      <a:prstDash val="solid"/>
                    </a:lnB>
                    <a:noFill/>
                  </a:tcPr>
                </a:tc>
                <a:tc>
                  <a:txBody>
                    <a:bodyPr/>
                    <a:lstStyle/>
                    <a:p>
                      <a:r>
                        <a:rPr lang="en-US" sz="1700" cap="none" spc="0">
                          <a:solidFill>
                            <a:schemeClr val="tx1"/>
                          </a:solidFill>
                        </a:rPr>
                        <a:t>2.07%</a:t>
                      </a:r>
                    </a:p>
                  </a:txBody>
                  <a:tcPr marL="106838" marR="106838" marT="106838" marB="53419">
                    <a:lnL w="12700" cmpd="sng">
                      <a:noFill/>
                      <a:prstDash val="solid"/>
                    </a:lnL>
                    <a:lnR w="12700" cmpd="sng">
                      <a:noFill/>
                      <a:prstDash val="solid"/>
                    </a:lnR>
                    <a:lnT w="38100" cmpd="sng">
                      <a:noFill/>
                    </a:lnT>
                    <a:lnB w="12700" cap="flat" cmpd="sng" algn="ctr">
                      <a:noFill/>
                      <a:prstDash val="solid"/>
                    </a:lnB>
                    <a:noFill/>
                  </a:tcPr>
                </a:tc>
                <a:tc>
                  <a:txBody>
                    <a:bodyPr/>
                    <a:lstStyle/>
                    <a:p>
                      <a:r>
                        <a:rPr lang="en-US" sz="1700" cap="none" spc="0">
                          <a:solidFill>
                            <a:schemeClr val="tx1"/>
                          </a:solidFill>
                        </a:rPr>
                        <a:t>$11.67</a:t>
                      </a:r>
                    </a:p>
                  </a:txBody>
                  <a:tcPr marL="106838" marR="106838" marT="106838" marB="5341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2801085416"/>
                  </a:ext>
                </a:extLst>
              </a:tr>
              <a:tr h="437408">
                <a:tc>
                  <a:txBody>
                    <a:bodyPr/>
                    <a:lstStyle/>
                    <a:p>
                      <a:r>
                        <a:rPr lang="en-US" sz="1700" cap="none" spc="0">
                          <a:solidFill>
                            <a:schemeClr val="tx1"/>
                          </a:solidFill>
                        </a:rPr>
                        <a:t>Q1 Cat </a:t>
                      </a:r>
                    </a:p>
                  </a:txBody>
                  <a:tcPr marL="106838" marR="106838" marT="106838" marB="534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700" cap="none" spc="0">
                          <a:solidFill>
                            <a:schemeClr val="tx1"/>
                          </a:solidFill>
                        </a:rPr>
                        <a:t>$19.07</a:t>
                      </a:r>
                    </a:p>
                  </a:txBody>
                  <a:tcPr marL="106838" marR="106838" marT="106838" marB="534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700" cap="none" spc="0">
                          <a:solidFill>
                            <a:schemeClr val="tx1"/>
                          </a:solidFill>
                        </a:rPr>
                        <a:t>$0.88</a:t>
                      </a:r>
                    </a:p>
                  </a:txBody>
                  <a:tcPr marL="106838" marR="106838" marT="106838" marB="534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700" cap="none" spc="0">
                          <a:solidFill>
                            <a:schemeClr val="tx1"/>
                          </a:solidFill>
                        </a:rPr>
                        <a:t>0.79%</a:t>
                      </a:r>
                    </a:p>
                  </a:txBody>
                  <a:tcPr marL="106838" marR="106838" marT="106838" marB="534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1700" cap="none" spc="0">
                          <a:solidFill>
                            <a:schemeClr val="tx1"/>
                          </a:solidFill>
                        </a:rPr>
                        <a:t>$14.82</a:t>
                      </a:r>
                    </a:p>
                  </a:txBody>
                  <a:tcPr marL="106838" marR="106838" marT="106838" marB="5341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44008577"/>
                  </a:ext>
                </a:extLst>
              </a:tr>
              <a:tr h="437408">
                <a:tc>
                  <a:txBody>
                    <a:bodyPr/>
                    <a:lstStyle/>
                    <a:p>
                      <a:r>
                        <a:rPr lang="en-US" sz="1700" cap="none" spc="0">
                          <a:solidFill>
                            <a:schemeClr val="tx1"/>
                          </a:solidFill>
                        </a:rPr>
                        <a:t>Q2 Dog</a:t>
                      </a:r>
                    </a:p>
                  </a:txBody>
                  <a:tcPr marL="106838" marR="106838" marT="106838" marB="534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a:solidFill>
                            <a:schemeClr val="tx1"/>
                          </a:solidFill>
                        </a:rPr>
                        <a:t>$22.67</a:t>
                      </a:r>
                    </a:p>
                  </a:txBody>
                  <a:tcPr marL="106838" marR="106838" marT="106838" marB="534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a:solidFill>
                            <a:schemeClr val="tx1"/>
                          </a:solidFill>
                        </a:rPr>
                        <a:t>$0.38</a:t>
                      </a:r>
                    </a:p>
                  </a:txBody>
                  <a:tcPr marL="106838" marR="106838" marT="106838" marB="534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a:solidFill>
                            <a:schemeClr val="tx1"/>
                          </a:solidFill>
                        </a:rPr>
                        <a:t>2.27%</a:t>
                      </a:r>
                    </a:p>
                  </a:txBody>
                  <a:tcPr marL="106838" marR="106838" marT="106838" marB="53419">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700" cap="none" spc="0">
                          <a:solidFill>
                            <a:schemeClr val="tx1"/>
                          </a:solidFill>
                        </a:rPr>
                        <a:t>$17.43</a:t>
                      </a:r>
                    </a:p>
                  </a:txBody>
                  <a:tcPr marL="106838" marR="106838" marT="106838" marB="5341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65529206"/>
                  </a:ext>
                </a:extLst>
              </a:tr>
            </a:tbl>
          </a:graphicData>
        </a:graphic>
      </p:graphicFrame>
      <p:sp>
        <p:nvSpPr>
          <p:cNvPr id="10" name="TextBox 9">
            <a:extLst>
              <a:ext uri="{FF2B5EF4-FFF2-40B4-BE49-F238E27FC236}">
                <a16:creationId xmlns:a16="http://schemas.microsoft.com/office/drawing/2014/main" id="{939CF7DE-AE0B-F3D5-C670-220A2E12E23C}"/>
              </a:ext>
            </a:extLst>
          </p:cNvPr>
          <p:cNvSpPr txBox="1"/>
          <p:nvPr/>
        </p:nvSpPr>
        <p:spPr>
          <a:xfrm>
            <a:off x="4892487" y="5822576"/>
            <a:ext cx="70686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000" b="1">
                <a:cs typeface="Arial"/>
              </a:rPr>
              <a:t>Callout</a:t>
            </a:r>
            <a:r>
              <a:rPr lang="en-US" sz="2000">
                <a:cs typeface="Arial"/>
              </a:rPr>
              <a:t>: </a:t>
            </a:r>
            <a:r>
              <a:rPr lang="en-US" sz="2000" i="1">
                <a:cs typeface="Arial"/>
              </a:rPr>
              <a:t>Scale these campaigns for higher returns. Focus on </a:t>
            </a:r>
            <a:r>
              <a:rPr lang="en-US" sz="2000" b="1" i="1">
                <a:cs typeface="Arial"/>
              </a:rPr>
              <a:t>Dog</a:t>
            </a:r>
            <a:r>
              <a:rPr lang="en-US" sz="2000" i="1">
                <a:cs typeface="Arial"/>
              </a:rPr>
              <a:t> and </a:t>
            </a:r>
            <a:r>
              <a:rPr lang="en-US" sz="2000" b="1" i="1">
                <a:cs typeface="Arial"/>
              </a:rPr>
              <a:t>Cat</a:t>
            </a:r>
            <a:r>
              <a:rPr lang="en-US" sz="2000" i="1">
                <a:cs typeface="Arial"/>
              </a:rPr>
              <a:t> campaigns for consistent performance.​</a:t>
            </a:r>
          </a:p>
        </p:txBody>
      </p:sp>
      <p:sp>
        <p:nvSpPr>
          <p:cNvPr id="11" name="TextBox 10">
            <a:extLst>
              <a:ext uri="{FF2B5EF4-FFF2-40B4-BE49-F238E27FC236}">
                <a16:creationId xmlns:a16="http://schemas.microsoft.com/office/drawing/2014/main" id="{D2962BC5-95B3-3C28-DB94-A830214C9067}"/>
              </a:ext>
            </a:extLst>
          </p:cNvPr>
          <p:cNvSpPr txBox="1"/>
          <p:nvPr/>
        </p:nvSpPr>
        <p:spPr>
          <a:xfrm>
            <a:off x="4926106" y="4264959"/>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#1 Q1 Dog Campaign</a:t>
            </a:r>
            <a:r>
              <a:rPr lang="en-US" u="sng"/>
              <a:t>:</a:t>
            </a:r>
          </a:p>
          <a:p>
            <a:pPr>
              <a:buFont typeface=""/>
              <a:buChar char="•"/>
            </a:pPr>
            <a:r>
              <a:rPr lang="en-US" b="1"/>
              <a:t>Best ROI</a:t>
            </a:r>
            <a:r>
              <a:rPr lang="en-US"/>
              <a:t> of </a:t>
            </a:r>
            <a:r>
              <a:rPr lang="en-US" b="1">
                <a:solidFill>
                  <a:srgbClr val="00B050"/>
                </a:solidFill>
              </a:rPr>
              <a:t>$30.99</a:t>
            </a:r>
            <a:endParaRPr lang="en-US" b="1">
              <a:solidFill>
                <a:srgbClr val="00B050"/>
              </a:solidFill>
              <a:cs typeface="Calibri"/>
            </a:endParaRPr>
          </a:p>
          <a:p>
            <a:pPr>
              <a:buFont typeface=""/>
              <a:buChar char="•"/>
            </a:pPr>
            <a:r>
              <a:rPr lang="en-US" b="1">
                <a:ea typeface="+mn-lt"/>
                <a:cs typeface="+mn-lt"/>
              </a:rPr>
              <a:t>Low CPC</a:t>
            </a:r>
            <a:r>
              <a:rPr lang="en-US">
                <a:ea typeface="+mn-lt"/>
                <a:cs typeface="+mn-lt"/>
              </a:rPr>
              <a:t> of </a:t>
            </a:r>
            <a:r>
              <a:rPr lang="en-US" b="1">
                <a:solidFill>
                  <a:srgbClr val="00B050"/>
                </a:solidFill>
                <a:ea typeface="+mn-lt"/>
                <a:cs typeface="+mn-lt"/>
              </a:rPr>
              <a:t>$0.34</a:t>
            </a:r>
            <a:r>
              <a:rPr lang="en-US">
                <a:solidFill>
                  <a:srgbClr val="00B050"/>
                </a:solidFill>
                <a:ea typeface="+mn-lt"/>
                <a:cs typeface="+mn-lt"/>
              </a:rPr>
              <a:t> </a:t>
            </a:r>
          </a:p>
          <a:p>
            <a:pPr>
              <a:buFont typeface=""/>
              <a:buChar char="•"/>
            </a:pPr>
            <a:r>
              <a:rPr lang="en-US" b="1">
                <a:ea typeface="+mn-lt"/>
                <a:cs typeface="+mn-lt"/>
              </a:rPr>
              <a:t>Solid</a:t>
            </a:r>
            <a:r>
              <a:rPr lang="en-US">
                <a:ea typeface="+mn-lt"/>
                <a:cs typeface="+mn-lt"/>
              </a:rPr>
              <a:t> CTR of </a:t>
            </a:r>
            <a:r>
              <a:rPr lang="en-US" b="1">
                <a:solidFill>
                  <a:srgbClr val="00B050"/>
                </a:solidFill>
                <a:ea typeface="+mn-lt"/>
                <a:cs typeface="+mn-lt"/>
              </a:rPr>
              <a:t>2.07%</a:t>
            </a:r>
            <a:endParaRPr lang="en-US" b="1">
              <a:solidFill>
                <a:srgbClr val="00B050"/>
              </a:solidFill>
              <a:cs typeface="Calibri"/>
            </a:endParaRPr>
          </a:p>
        </p:txBody>
      </p:sp>
      <p:sp>
        <p:nvSpPr>
          <p:cNvPr id="12" name="TextBox 11">
            <a:extLst>
              <a:ext uri="{FF2B5EF4-FFF2-40B4-BE49-F238E27FC236}">
                <a16:creationId xmlns:a16="http://schemas.microsoft.com/office/drawing/2014/main" id="{4DEB9129-FEBF-F30B-4CDF-E51D67939971}"/>
              </a:ext>
            </a:extLst>
          </p:cNvPr>
          <p:cNvSpPr txBox="1"/>
          <p:nvPr/>
        </p:nvSpPr>
        <p:spPr>
          <a:xfrm>
            <a:off x="7189694" y="426495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#2 Q1 Cat Campaign</a:t>
            </a:r>
          </a:p>
          <a:p>
            <a:pPr marL="285750" indent="-285750">
              <a:buFont typeface="Arial"/>
              <a:buChar char="•"/>
            </a:pPr>
            <a:r>
              <a:rPr lang="en-US" b="1">
                <a:ea typeface="+mn-lt"/>
                <a:cs typeface="+mn-lt"/>
              </a:rPr>
              <a:t>ROI of $</a:t>
            </a:r>
            <a:r>
              <a:rPr lang="en-US" b="1">
                <a:solidFill>
                  <a:srgbClr val="00B050"/>
                </a:solidFill>
                <a:ea typeface="+mn-lt"/>
                <a:cs typeface="+mn-lt"/>
              </a:rPr>
              <a:t>19.07</a:t>
            </a:r>
            <a:r>
              <a:rPr lang="en-US">
                <a:ea typeface="+mn-lt"/>
                <a:cs typeface="+mn-lt"/>
              </a:rPr>
              <a:t> </a:t>
            </a:r>
            <a:endParaRPr lang="en-US" b="1" u="sng">
              <a:ea typeface="+mn-lt"/>
              <a:cs typeface="+mn-lt"/>
            </a:endParaRPr>
          </a:p>
          <a:p>
            <a:pPr marL="285750" indent="-285750">
              <a:buFont typeface="Arial"/>
              <a:buChar char="•"/>
            </a:pPr>
            <a:r>
              <a:rPr lang="en-US" b="1">
                <a:ea typeface="+mn-lt"/>
                <a:cs typeface="+mn-lt"/>
              </a:rPr>
              <a:t>Despite their low CTR</a:t>
            </a:r>
            <a:r>
              <a:rPr lang="en-US">
                <a:ea typeface="+mn-lt"/>
                <a:cs typeface="+mn-lt"/>
              </a:rPr>
              <a:t> (</a:t>
            </a:r>
            <a:r>
              <a:rPr lang="en-US" b="1">
                <a:solidFill>
                  <a:srgbClr val="FF0000"/>
                </a:solidFill>
                <a:ea typeface="+mn-lt"/>
                <a:cs typeface="+mn-lt"/>
              </a:rPr>
              <a:t>0.79%</a:t>
            </a:r>
            <a:r>
              <a:rPr lang="en-US">
                <a:ea typeface="+mn-lt"/>
                <a:cs typeface="+mn-lt"/>
              </a:rPr>
              <a:t>) they have the  </a:t>
            </a:r>
            <a:r>
              <a:rPr lang="en-US" b="1">
                <a:ea typeface="+mn-lt"/>
                <a:cs typeface="+mn-lt"/>
              </a:rPr>
              <a:t>Highest </a:t>
            </a:r>
            <a:r>
              <a:rPr lang="en-US">
                <a:ea typeface="+mn-lt"/>
                <a:cs typeface="+mn-lt"/>
              </a:rPr>
              <a:t>CVR of</a:t>
            </a:r>
            <a:r>
              <a:rPr lang="en-US">
                <a:solidFill>
                  <a:srgbClr val="00B050"/>
                </a:solidFill>
                <a:ea typeface="+mn-lt"/>
                <a:cs typeface="+mn-lt"/>
              </a:rPr>
              <a:t> </a:t>
            </a:r>
            <a:r>
              <a:rPr lang="en-US" b="1">
                <a:solidFill>
                  <a:srgbClr val="00B050"/>
                </a:solidFill>
                <a:ea typeface="+mn-lt"/>
                <a:cs typeface="+mn-lt"/>
              </a:rPr>
              <a:t>5.94%</a:t>
            </a:r>
            <a:endParaRPr lang="en-US" b="1" u="sng">
              <a:solidFill>
                <a:srgbClr val="00B050"/>
              </a:solidFill>
              <a:ea typeface="+mn-lt"/>
              <a:cs typeface="+mn-lt"/>
            </a:endParaRPr>
          </a:p>
          <a:p>
            <a:pPr marL="285750" indent="-285750">
              <a:buFont typeface="Arial"/>
              <a:buChar char="•"/>
            </a:pPr>
            <a:endParaRPr lang="en-US">
              <a:cs typeface="Calibri"/>
            </a:endParaRPr>
          </a:p>
        </p:txBody>
      </p:sp>
      <p:sp>
        <p:nvSpPr>
          <p:cNvPr id="13" name="TextBox 12">
            <a:extLst>
              <a:ext uri="{FF2B5EF4-FFF2-40B4-BE49-F238E27FC236}">
                <a16:creationId xmlns:a16="http://schemas.microsoft.com/office/drawing/2014/main" id="{32DDB814-E0C8-82EF-C9CB-6E6435FC56FE}"/>
              </a:ext>
            </a:extLst>
          </p:cNvPr>
          <p:cNvSpPr txBox="1"/>
          <p:nvPr/>
        </p:nvSpPr>
        <p:spPr>
          <a:xfrm>
            <a:off x="9576548" y="4264959"/>
            <a:ext cx="261993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#3 Q2 Dog Campaign</a:t>
            </a:r>
          </a:p>
          <a:p>
            <a:pPr marL="285750" indent="-285750">
              <a:buFont typeface="Arial"/>
              <a:buChar char="•"/>
            </a:pPr>
            <a:r>
              <a:rPr lang="en-US" b="1">
                <a:ea typeface="+mn-lt"/>
                <a:cs typeface="+mn-lt"/>
              </a:rPr>
              <a:t>Strong ROI of</a:t>
            </a:r>
            <a:r>
              <a:rPr lang="en-US" b="1">
                <a:solidFill>
                  <a:srgbClr val="00B050"/>
                </a:solidFill>
                <a:ea typeface="+mn-lt"/>
                <a:cs typeface="+mn-lt"/>
              </a:rPr>
              <a:t> $22.67</a:t>
            </a:r>
            <a:r>
              <a:rPr lang="en-US">
                <a:ea typeface="+mn-lt"/>
                <a:cs typeface="+mn-lt"/>
              </a:rPr>
              <a:t> </a:t>
            </a:r>
            <a:r>
              <a:rPr lang="en-US" b="1" i="1">
                <a:ea typeface="+mn-lt"/>
                <a:cs typeface="+mn-lt"/>
              </a:rPr>
              <a:t>with improved CTR (</a:t>
            </a:r>
            <a:r>
              <a:rPr lang="en-US" b="1" i="1">
                <a:solidFill>
                  <a:srgbClr val="00B050"/>
                </a:solidFill>
                <a:ea typeface="+mn-lt"/>
                <a:cs typeface="+mn-lt"/>
              </a:rPr>
              <a:t>2.27%</a:t>
            </a:r>
            <a:r>
              <a:rPr lang="en-US" b="1" i="1">
                <a:ea typeface="+mn-lt"/>
                <a:cs typeface="+mn-lt"/>
              </a:rPr>
              <a:t>)</a:t>
            </a:r>
            <a:endParaRPr lang="en-US" b="1" i="1" u="sng">
              <a:cs typeface="Calibri"/>
            </a:endParaRPr>
          </a:p>
          <a:p>
            <a:endParaRPr lang="en-US">
              <a:cs typeface="Calibri"/>
            </a:endParaRPr>
          </a:p>
          <a:p>
            <a:endParaRPr lang="en-US" b="1" u="sng">
              <a:cs typeface="Calibri"/>
            </a:endParaRPr>
          </a:p>
        </p:txBody>
      </p:sp>
    </p:spTree>
    <p:extLst>
      <p:ext uri="{BB962C8B-B14F-4D97-AF65-F5344CB8AC3E}">
        <p14:creationId xmlns:p14="http://schemas.microsoft.com/office/powerpoint/2010/main" val="58323671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p:nvSpPr>
          <p:cNvPr id="2" name="Title 1">
            <a:extLst>
              <a:ext uri="{FF2B5EF4-FFF2-40B4-BE49-F238E27FC236}">
                <a16:creationId xmlns:a16="http://schemas.microsoft.com/office/drawing/2014/main" id="{EF8444A9-7376-4EC7-2B08-F5854A08478F}"/>
              </a:ext>
            </a:extLst>
          </p:cNvPr>
          <p:cNvSpPr>
            <a:spLocks noGrp="1"/>
          </p:cNvSpPr>
          <p:nvPr>
            <p:ph type="title"/>
          </p:nvPr>
        </p:nvSpPr>
        <p:spPr>
          <a:xfrm>
            <a:off x="520810" y="3666333"/>
            <a:ext cx="3873165" cy="2723262"/>
          </a:xfrm>
        </p:spPr>
        <p:txBody>
          <a:bodyPr vert="horz" lIns="91440" tIns="45720" rIns="91440" bIns="45720" rtlCol="0" anchor="ctr">
            <a:normAutofit fontScale="90000"/>
          </a:bodyPr>
          <a:lstStyle/>
          <a:p>
            <a:r>
              <a:rPr lang="en-US" sz="3700">
                <a:solidFill>
                  <a:srgbClr val="FFFFFF"/>
                </a:solidFill>
              </a:rPr>
              <a:t>Top 3 Best-Performing </a:t>
            </a:r>
            <a:endParaRPr lang="en-US" sz="3700" b="1">
              <a:cs typeface="Calibri Light"/>
            </a:endParaRPr>
          </a:p>
          <a:p>
            <a:r>
              <a:rPr lang="en-US" sz="3700" b="1">
                <a:cs typeface="Calibri Light"/>
              </a:rPr>
              <a:t>Top 3 </a:t>
            </a:r>
            <a:r>
              <a:rPr lang="en-US" sz="3700" b="1">
                <a:solidFill>
                  <a:srgbClr val="FF0000"/>
                </a:solidFill>
                <a:cs typeface="Calibri Light"/>
              </a:rPr>
              <a:t>Underperforming</a:t>
            </a:r>
            <a:r>
              <a:rPr lang="en-US" sz="3700" b="1">
                <a:cs typeface="Calibri Light"/>
              </a:rPr>
              <a:t>-Performing</a:t>
            </a:r>
            <a:r>
              <a:rPr lang="en-US" sz="3700" b="1">
                <a:solidFill>
                  <a:srgbClr val="000000"/>
                </a:solidFill>
                <a:cs typeface="Calibri Light"/>
              </a:rPr>
              <a:t> Campaigns </a:t>
            </a:r>
            <a:endParaRPr lang="en-US" sz="3700">
              <a:solidFill>
                <a:srgbClr val="FFFFFF"/>
              </a:solidFill>
              <a:cs typeface="Calibri Light"/>
            </a:endParaRPr>
          </a:p>
        </p:txBody>
      </p:sp>
      <p:sp>
        <p:nvSpPr>
          <p:cNvPr id="45" name="Rectangle 4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with blue and white text&#10;&#10;Description automatically generated">
            <a:extLst>
              <a:ext uri="{FF2B5EF4-FFF2-40B4-BE49-F238E27FC236}">
                <a16:creationId xmlns:a16="http://schemas.microsoft.com/office/drawing/2014/main" id="{FBB252E7-793E-68FE-BE41-97653AF2F801}"/>
              </a:ext>
            </a:extLst>
          </p:cNvPr>
          <p:cNvPicPr>
            <a:picLocks noGrp="1" noChangeAspect="1"/>
          </p:cNvPicPr>
          <p:nvPr>
            <p:ph idx="1"/>
          </p:nvPr>
        </p:nvPicPr>
        <p:blipFill>
          <a:blip r:embed="rId2"/>
          <a:srcRect l="2119" r="4" b="4"/>
          <a:stretch/>
        </p:blipFill>
        <p:spPr>
          <a:xfrm>
            <a:off x="838200" y="498618"/>
            <a:ext cx="5136795" cy="3157512"/>
          </a:xfrm>
          <a:prstGeom prst="rect">
            <a:avLst/>
          </a:prstGeom>
        </p:spPr>
      </p:pic>
      <p:sp>
        <p:nvSpPr>
          <p:cNvPr id="49" name="Rectangle 4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39CF7DE-AE0B-F3D5-C670-220A2E12E23C}"/>
              </a:ext>
            </a:extLst>
          </p:cNvPr>
          <p:cNvSpPr txBox="1"/>
          <p:nvPr/>
        </p:nvSpPr>
        <p:spPr>
          <a:xfrm>
            <a:off x="4847663" y="5732929"/>
            <a:ext cx="7068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000" b="1">
                <a:cs typeface="Calibri"/>
              </a:rPr>
              <a:t>Callout</a:t>
            </a:r>
            <a:r>
              <a:rPr lang="en-US" sz="2000">
                <a:cs typeface="Calibri"/>
              </a:rPr>
              <a:t>: Consider </a:t>
            </a:r>
            <a:r>
              <a:rPr lang="en-US" sz="2000" b="1">
                <a:cs typeface="Calibri"/>
              </a:rPr>
              <a:t>scaling back</a:t>
            </a:r>
            <a:r>
              <a:rPr lang="en-US" sz="2000">
                <a:cs typeface="Calibri"/>
              </a:rPr>
              <a:t> or </a:t>
            </a:r>
            <a:r>
              <a:rPr lang="en-US" sz="2000" b="1">
                <a:cs typeface="Calibri"/>
              </a:rPr>
              <a:t>optimizing</a:t>
            </a:r>
            <a:r>
              <a:rPr lang="en-US" sz="2000">
                <a:cs typeface="Calibri"/>
              </a:rPr>
              <a:t> these campaigns—high costs and low returns.</a:t>
            </a:r>
          </a:p>
        </p:txBody>
      </p:sp>
      <p:sp>
        <p:nvSpPr>
          <p:cNvPr id="11" name="TextBox 10">
            <a:extLst>
              <a:ext uri="{FF2B5EF4-FFF2-40B4-BE49-F238E27FC236}">
                <a16:creationId xmlns:a16="http://schemas.microsoft.com/office/drawing/2014/main" id="{D2962BC5-95B3-3C28-DB94-A830214C9067}"/>
              </a:ext>
            </a:extLst>
          </p:cNvPr>
          <p:cNvSpPr txBox="1"/>
          <p:nvPr/>
        </p:nvSpPr>
        <p:spPr>
          <a:xfrm>
            <a:off x="4849159" y="4404462"/>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#1 Q2 Reptile</a:t>
            </a:r>
            <a:r>
              <a:rPr lang="en-US" u="sng"/>
              <a:t>:</a:t>
            </a:r>
          </a:p>
          <a:p>
            <a:pPr>
              <a:buFont typeface=""/>
              <a:buChar char="•"/>
            </a:pPr>
            <a:r>
              <a:rPr lang="en-US" b="1">
                <a:ea typeface="+mn-lt"/>
                <a:cs typeface="+mn-lt"/>
              </a:rPr>
              <a:t>Lowest ROI of</a:t>
            </a:r>
            <a:r>
              <a:rPr lang="en-US" b="1">
                <a:solidFill>
                  <a:srgbClr val="FF0000"/>
                </a:solidFill>
                <a:ea typeface="+mn-lt"/>
                <a:cs typeface="+mn-lt"/>
              </a:rPr>
              <a:t> $6.47</a:t>
            </a:r>
            <a:r>
              <a:rPr lang="en-US">
                <a:ea typeface="+mn-lt"/>
                <a:cs typeface="+mn-lt"/>
              </a:rPr>
              <a:t> </a:t>
            </a:r>
          </a:p>
          <a:p>
            <a:pPr>
              <a:buFont typeface=""/>
              <a:buChar char="•"/>
            </a:pPr>
            <a:r>
              <a:rPr lang="en-US" b="1">
                <a:ea typeface="+mn-lt"/>
                <a:cs typeface="+mn-lt"/>
              </a:rPr>
              <a:t>High</a:t>
            </a:r>
            <a:r>
              <a:rPr lang="en-US">
                <a:ea typeface="+mn-lt"/>
                <a:cs typeface="+mn-lt"/>
              </a:rPr>
              <a:t> </a:t>
            </a:r>
            <a:r>
              <a:rPr lang="en-US" b="1">
                <a:ea typeface="+mn-lt"/>
                <a:cs typeface="+mn-lt"/>
              </a:rPr>
              <a:t>CPA (</a:t>
            </a:r>
            <a:r>
              <a:rPr lang="en-US" b="1">
                <a:solidFill>
                  <a:srgbClr val="FF0000"/>
                </a:solidFill>
                <a:ea typeface="+mn-lt"/>
                <a:cs typeface="+mn-lt"/>
              </a:rPr>
              <a:t>$31.98</a:t>
            </a:r>
            <a:r>
              <a:rPr lang="en-US" b="1">
                <a:ea typeface="+mn-lt"/>
                <a:cs typeface="+mn-lt"/>
              </a:rPr>
              <a:t>)</a:t>
            </a:r>
            <a:endParaRPr lang="en-US">
              <a:ea typeface="+mn-lt"/>
              <a:cs typeface="+mn-lt"/>
            </a:endParaRPr>
          </a:p>
          <a:p>
            <a:pPr>
              <a:buFont typeface=""/>
              <a:buChar char="•"/>
            </a:pPr>
            <a:r>
              <a:rPr lang="en-US" b="1">
                <a:ea typeface="+mn-lt"/>
                <a:cs typeface="+mn-lt"/>
              </a:rPr>
              <a:t>Low CVR (</a:t>
            </a:r>
            <a:r>
              <a:rPr lang="en-US" b="1">
                <a:solidFill>
                  <a:srgbClr val="FF0000"/>
                </a:solidFill>
                <a:ea typeface="+mn-lt"/>
                <a:cs typeface="+mn-lt"/>
              </a:rPr>
              <a:t>1.14%</a:t>
            </a:r>
            <a:r>
              <a:rPr lang="en-US" b="1">
                <a:ea typeface="+mn-lt"/>
                <a:cs typeface="+mn-lt"/>
              </a:rPr>
              <a:t>)</a:t>
            </a:r>
            <a:endParaRPr lang="en-US" b="1">
              <a:cs typeface="Calibri" panose="020F0502020204030204"/>
            </a:endParaRPr>
          </a:p>
        </p:txBody>
      </p:sp>
      <p:sp>
        <p:nvSpPr>
          <p:cNvPr id="12" name="TextBox 11">
            <a:extLst>
              <a:ext uri="{FF2B5EF4-FFF2-40B4-BE49-F238E27FC236}">
                <a16:creationId xmlns:a16="http://schemas.microsoft.com/office/drawing/2014/main" id="{4DEB9129-FEBF-F30B-4CDF-E51D67939971}"/>
              </a:ext>
            </a:extLst>
          </p:cNvPr>
          <p:cNvSpPr txBox="1"/>
          <p:nvPr/>
        </p:nvSpPr>
        <p:spPr>
          <a:xfrm>
            <a:off x="7010400" y="439943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#2 Q1 Reptile Campaign</a:t>
            </a:r>
          </a:p>
          <a:p>
            <a:pPr marL="285750" indent="-285750">
              <a:buFont typeface="Arial"/>
              <a:buChar char="•"/>
            </a:pPr>
            <a:r>
              <a:rPr lang="en-US" b="1">
                <a:ea typeface="+mn-lt"/>
                <a:cs typeface="+mn-lt"/>
              </a:rPr>
              <a:t>Low ROI of</a:t>
            </a:r>
            <a:r>
              <a:rPr lang="en-US" b="1">
                <a:solidFill>
                  <a:srgbClr val="FF0000"/>
                </a:solidFill>
                <a:ea typeface="+mn-lt"/>
                <a:cs typeface="+mn-lt"/>
              </a:rPr>
              <a:t> $8.33</a:t>
            </a:r>
            <a:r>
              <a:rPr lang="en-US">
                <a:ea typeface="+mn-lt"/>
                <a:cs typeface="+mn-lt"/>
              </a:rPr>
              <a:t> </a:t>
            </a:r>
            <a:endParaRPr lang="en-US" b="1" u="sng">
              <a:ea typeface="+mn-lt"/>
              <a:cs typeface="+mn-lt"/>
            </a:endParaRPr>
          </a:p>
          <a:p>
            <a:pPr marL="285750" indent="-285750">
              <a:buFont typeface="Arial"/>
              <a:buChar char="•"/>
            </a:pPr>
            <a:r>
              <a:rPr lang="en-US">
                <a:ea typeface="+mn-lt"/>
                <a:cs typeface="+mn-lt"/>
              </a:rPr>
              <a:t> </a:t>
            </a:r>
            <a:r>
              <a:rPr lang="en-US" b="1">
                <a:ea typeface="+mn-lt"/>
                <a:cs typeface="+mn-lt"/>
              </a:rPr>
              <a:t>High CPA (</a:t>
            </a:r>
            <a:r>
              <a:rPr lang="en-US" b="1">
                <a:solidFill>
                  <a:srgbClr val="FF0000"/>
                </a:solidFill>
                <a:ea typeface="+mn-lt"/>
                <a:cs typeface="+mn-lt"/>
              </a:rPr>
              <a:t>$20.07</a:t>
            </a:r>
            <a:r>
              <a:rPr lang="en-US" b="1">
                <a:ea typeface="+mn-lt"/>
                <a:cs typeface="+mn-lt"/>
              </a:rPr>
              <a:t>)</a:t>
            </a:r>
            <a:endParaRPr lang="en-US" b="1" u="sng">
              <a:ea typeface="+mn-lt"/>
              <a:cs typeface="+mn-lt"/>
            </a:endParaRPr>
          </a:p>
        </p:txBody>
      </p:sp>
      <p:sp>
        <p:nvSpPr>
          <p:cNvPr id="13" name="TextBox 12">
            <a:extLst>
              <a:ext uri="{FF2B5EF4-FFF2-40B4-BE49-F238E27FC236}">
                <a16:creationId xmlns:a16="http://schemas.microsoft.com/office/drawing/2014/main" id="{32DDB814-E0C8-82EF-C9CB-6E6435FC56FE}"/>
              </a:ext>
            </a:extLst>
          </p:cNvPr>
          <p:cNvSpPr txBox="1"/>
          <p:nvPr/>
        </p:nvSpPr>
        <p:spPr>
          <a:xfrm>
            <a:off x="9576548" y="4399430"/>
            <a:ext cx="26199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#3 Q2 Fish Campaign</a:t>
            </a:r>
          </a:p>
          <a:p>
            <a:pPr marL="285750" indent="-285750">
              <a:buFont typeface="Arial"/>
              <a:buChar char="•"/>
            </a:pPr>
            <a:r>
              <a:rPr lang="en-US" b="1">
                <a:ea typeface="+mn-lt"/>
                <a:cs typeface="+mn-lt"/>
              </a:rPr>
              <a:t>Lower ROI of </a:t>
            </a:r>
            <a:r>
              <a:rPr lang="en-US" b="1">
                <a:solidFill>
                  <a:srgbClr val="FF0000"/>
                </a:solidFill>
                <a:ea typeface="+mn-lt"/>
                <a:cs typeface="+mn-lt"/>
              </a:rPr>
              <a:t>$14.34</a:t>
            </a:r>
            <a:endParaRPr lang="en-US" b="1" i="1" u="sng">
              <a:solidFill>
                <a:srgbClr val="FF0000"/>
              </a:solidFill>
              <a:ea typeface="+mn-lt"/>
              <a:cs typeface="+mn-lt"/>
            </a:endParaRPr>
          </a:p>
          <a:p>
            <a:pPr marL="285750" indent="-285750">
              <a:buFont typeface="Arial"/>
              <a:buChar char="•"/>
            </a:pPr>
            <a:r>
              <a:rPr lang="en-US" b="1">
                <a:ea typeface="+mn-lt"/>
                <a:cs typeface="+mn-lt"/>
              </a:rPr>
              <a:t>CPA of </a:t>
            </a:r>
            <a:r>
              <a:rPr lang="en-US" b="1">
                <a:solidFill>
                  <a:srgbClr val="FF0000"/>
                </a:solidFill>
                <a:ea typeface="+mn-lt"/>
                <a:cs typeface="+mn-lt"/>
              </a:rPr>
              <a:t>$24.37</a:t>
            </a:r>
            <a:endParaRPr lang="en-US" b="1" i="1" u="sng">
              <a:solidFill>
                <a:srgbClr val="FF0000"/>
              </a:solidFill>
              <a:cs typeface="Calibri"/>
            </a:endParaRPr>
          </a:p>
          <a:p>
            <a:endParaRPr lang="en-US">
              <a:cs typeface="Calibri"/>
            </a:endParaRPr>
          </a:p>
          <a:p>
            <a:endParaRPr lang="en-US" b="1" u="sng">
              <a:cs typeface="Calibri"/>
            </a:endParaRPr>
          </a:p>
        </p:txBody>
      </p:sp>
      <p:graphicFrame>
        <p:nvGraphicFramePr>
          <p:cNvPr id="5" name="Table 4">
            <a:extLst>
              <a:ext uri="{FF2B5EF4-FFF2-40B4-BE49-F238E27FC236}">
                <a16:creationId xmlns:a16="http://schemas.microsoft.com/office/drawing/2014/main" id="{4AA32C57-C8E2-E545-6695-D6A757F91725}"/>
              </a:ext>
            </a:extLst>
          </p:cNvPr>
          <p:cNvGraphicFramePr>
            <a:graphicFrameLocks noGrp="1"/>
          </p:cNvGraphicFramePr>
          <p:nvPr>
            <p:extLst>
              <p:ext uri="{D42A27DB-BD31-4B8C-83A1-F6EECF244321}">
                <p14:modId xmlns:p14="http://schemas.microsoft.com/office/powerpoint/2010/main" val="1824288682"/>
              </p:ext>
            </p:extLst>
          </p:nvPr>
        </p:nvGraphicFramePr>
        <p:xfrm>
          <a:off x="6083084" y="955728"/>
          <a:ext cx="5830234" cy="1914558"/>
        </p:xfrm>
        <a:graphic>
          <a:graphicData uri="http://schemas.openxmlformats.org/drawingml/2006/table">
            <a:tbl>
              <a:tblPr bandRow="1">
                <a:tableStyleId>{5C22544A-7EE6-4342-B048-85BDC9FD1C3A}</a:tableStyleId>
              </a:tblPr>
              <a:tblGrid>
                <a:gridCol w="1489638">
                  <a:extLst>
                    <a:ext uri="{9D8B030D-6E8A-4147-A177-3AD203B41FA5}">
                      <a16:colId xmlns:a16="http://schemas.microsoft.com/office/drawing/2014/main" val="910194601"/>
                    </a:ext>
                  </a:extLst>
                </a:gridCol>
                <a:gridCol w="1113044">
                  <a:extLst>
                    <a:ext uri="{9D8B030D-6E8A-4147-A177-3AD203B41FA5}">
                      <a16:colId xmlns:a16="http://schemas.microsoft.com/office/drawing/2014/main" val="888332430"/>
                    </a:ext>
                  </a:extLst>
                </a:gridCol>
                <a:gridCol w="1113044">
                  <a:extLst>
                    <a:ext uri="{9D8B030D-6E8A-4147-A177-3AD203B41FA5}">
                      <a16:colId xmlns:a16="http://schemas.microsoft.com/office/drawing/2014/main" val="3578836918"/>
                    </a:ext>
                  </a:extLst>
                </a:gridCol>
                <a:gridCol w="1057254">
                  <a:extLst>
                    <a:ext uri="{9D8B030D-6E8A-4147-A177-3AD203B41FA5}">
                      <a16:colId xmlns:a16="http://schemas.microsoft.com/office/drawing/2014/main" val="3543505152"/>
                    </a:ext>
                  </a:extLst>
                </a:gridCol>
                <a:gridCol w="1057254">
                  <a:extLst>
                    <a:ext uri="{9D8B030D-6E8A-4147-A177-3AD203B41FA5}">
                      <a16:colId xmlns:a16="http://schemas.microsoft.com/office/drawing/2014/main" val="3443300647"/>
                    </a:ext>
                  </a:extLst>
                </a:gridCol>
              </a:tblGrid>
              <a:tr h="561813">
                <a:tc>
                  <a:txBody>
                    <a:bodyPr/>
                    <a:lstStyle/>
                    <a:p>
                      <a:pPr algn="l" rtl="0" fontAlgn="base">
                        <a:lnSpc>
                          <a:spcPts val="1875"/>
                        </a:lnSpc>
                      </a:pPr>
                      <a:r>
                        <a:rPr lang="en-US" sz="2400" b="1" i="0">
                          <a:solidFill>
                            <a:srgbClr val="FFFFFF"/>
                          </a:solidFill>
                          <a:effectLst/>
                          <a:latin typeface="Calibri"/>
                        </a:rPr>
                        <a:t>Campaign</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584"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ts val="1875"/>
                        </a:lnSpc>
                      </a:pPr>
                      <a:r>
                        <a:rPr lang="en-US" sz="2400" b="1" i="0">
                          <a:solidFill>
                            <a:srgbClr val="FFFFFF"/>
                          </a:solidFill>
                          <a:effectLst/>
                          <a:latin typeface="Calibri"/>
                        </a:rPr>
                        <a:t>ROI</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584"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ts val="1875"/>
                        </a:lnSpc>
                      </a:pPr>
                      <a:r>
                        <a:rPr lang="en-US" sz="2400" b="1" i="0">
                          <a:solidFill>
                            <a:srgbClr val="FFFFFF"/>
                          </a:solidFill>
                          <a:effectLst/>
                          <a:latin typeface="Calibri"/>
                        </a:rPr>
                        <a:t>CPA</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584"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ts val="1875"/>
                        </a:lnSpc>
                      </a:pPr>
                      <a:r>
                        <a:rPr lang="en-US" sz="2400" b="1" i="0">
                          <a:solidFill>
                            <a:srgbClr val="FFFFFF"/>
                          </a:solidFill>
                          <a:effectLst/>
                          <a:latin typeface="Calibri"/>
                        </a:rPr>
                        <a:t>CVR</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584" cap="flat" cmpd="sng" algn="ctr">
                      <a:solidFill>
                        <a:srgbClr val="FFFFFF"/>
                      </a:solidFill>
                      <a:prstDash val="solid"/>
                      <a:round/>
                      <a:headEnd type="none" w="med" len="med"/>
                      <a:tailEnd type="none" w="med" len="med"/>
                    </a:lnB>
                    <a:solidFill>
                      <a:srgbClr val="4472C4"/>
                    </a:solidFill>
                  </a:tcPr>
                </a:tc>
                <a:tc>
                  <a:txBody>
                    <a:bodyPr/>
                    <a:lstStyle/>
                    <a:p>
                      <a:pPr algn="l" rtl="0" fontAlgn="base">
                        <a:lnSpc>
                          <a:spcPts val="1875"/>
                        </a:lnSpc>
                      </a:pPr>
                      <a:r>
                        <a:rPr lang="en-US" sz="2400" b="1" i="0">
                          <a:solidFill>
                            <a:srgbClr val="FFFFFF"/>
                          </a:solidFill>
                          <a:effectLst/>
                          <a:latin typeface="Calibri"/>
                        </a:rPr>
                        <a:t>CTR</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584"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247271328"/>
                  </a:ext>
                </a:extLst>
              </a:tr>
              <a:tr h="450915">
                <a:tc>
                  <a:txBody>
                    <a:bodyPr/>
                    <a:lstStyle/>
                    <a:p>
                      <a:pPr algn="l" rtl="0" fontAlgn="base">
                        <a:lnSpc>
                          <a:spcPts val="1875"/>
                        </a:lnSpc>
                      </a:pPr>
                      <a:r>
                        <a:rPr lang="en-US" sz="2400" b="0" i="0">
                          <a:solidFill>
                            <a:srgbClr val="000000"/>
                          </a:solidFill>
                          <a:effectLst/>
                          <a:latin typeface="Calibri"/>
                        </a:rPr>
                        <a:t>Q2 Reptile</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58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$6.47</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58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$31.98</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58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1.14%</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58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1.91%</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58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746880317"/>
                  </a:ext>
                </a:extLst>
              </a:tr>
              <a:tr h="450915">
                <a:tc>
                  <a:txBody>
                    <a:bodyPr/>
                    <a:lstStyle/>
                    <a:p>
                      <a:pPr algn="l" rtl="0" fontAlgn="base">
                        <a:lnSpc>
                          <a:spcPts val="1875"/>
                        </a:lnSpc>
                      </a:pPr>
                      <a:r>
                        <a:rPr lang="en-US" sz="2400" b="0" i="0">
                          <a:solidFill>
                            <a:srgbClr val="000000"/>
                          </a:solidFill>
                          <a:effectLst/>
                          <a:latin typeface="Calibri"/>
                        </a:rPr>
                        <a:t>Q1 Reptile</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lnSpc>
                          <a:spcPts val="1875"/>
                        </a:lnSpc>
                      </a:pPr>
                      <a:r>
                        <a:rPr lang="en-US" sz="2400" b="0" i="0">
                          <a:solidFill>
                            <a:srgbClr val="000000"/>
                          </a:solidFill>
                          <a:effectLst/>
                          <a:latin typeface="Calibri"/>
                        </a:rPr>
                        <a:t>$8.33</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lnSpc>
                          <a:spcPts val="1875"/>
                        </a:lnSpc>
                      </a:pPr>
                      <a:r>
                        <a:rPr lang="en-US" sz="2400" b="0" i="0">
                          <a:solidFill>
                            <a:srgbClr val="000000"/>
                          </a:solidFill>
                          <a:effectLst/>
                          <a:latin typeface="Calibri"/>
                        </a:rPr>
                        <a:t>$20.07</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lnSpc>
                          <a:spcPts val="1875"/>
                        </a:lnSpc>
                      </a:pPr>
                      <a:r>
                        <a:rPr lang="en-US" sz="2400" b="0" i="0">
                          <a:solidFill>
                            <a:srgbClr val="000000"/>
                          </a:solidFill>
                          <a:effectLst/>
                          <a:latin typeface="Calibri"/>
                        </a:rPr>
                        <a:t>1.51%</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tc>
                  <a:txBody>
                    <a:bodyPr/>
                    <a:lstStyle/>
                    <a:p>
                      <a:pPr algn="l" rtl="0" fontAlgn="base">
                        <a:lnSpc>
                          <a:spcPts val="1875"/>
                        </a:lnSpc>
                      </a:pPr>
                      <a:r>
                        <a:rPr lang="en-US" sz="2400" b="0" i="0">
                          <a:solidFill>
                            <a:srgbClr val="000000"/>
                          </a:solidFill>
                          <a:effectLst/>
                          <a:latin typeface="Calibri"/>
                        </a:rPr>
                        <a:t>1.64%</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6640789"/>
                  </a:ext>
                </a:extLst>
              </a:tr>
              <a:tr h="450915">
                <a:tc>
                  <a:txBody>
                    <a:bodyPr/>
                    <a:lstStyle/>
                    <a:p>
                      <a:pPr algn="l" rtl="0" fontAlgn="base">
                        <a:lnSpc>
                          <a:spcPts val="1875"/>
                        </a:lnSpc>
                      </a:pPr>
                      <a:r>
                        <a:rPr lang="en-US" sz="2400" b="0" i="0">
                          <a:solidFill>
                            <a:srgbClr val="000000"/>
                          </a:solidFill>
                          <a:effectLst/>
                          <a:latin typeface="Calibri"/>
                        </a:rPr>
                        <a:t>Q2 Fish</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$14.34</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$24.37</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2.58%</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tc>
                  <a:txBody>
                    <a:bodyPr/>
                    <a:lstStyle/>
                    <a:p>
                      <a:pPr algn="l" rtl="0" fontAlgn="base">
                        <a:lnSpc>
                          <a:spcPts val="1875"/>
                        </a:lnSpc>
                      </a:pPr>
                      <a:r>
                        <a:rPr lang="en-US" sz="2400" b="0" i="0">
                          <a:solidFill>
                            <a:srgbClr val="000000"/>
                          </a:solidFill>
                          <a:effectLst/>
                          <a:latin typeface="Calibri"/>
                        </a:rPr>
                        <a:t>2.00%</a:t>
                      </a:r>
                    </a:p>
                  </a:txBody>
                  <a:tcPr marL="81124" marR="81124" marT="40557" marB="40557">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545983316"/>
                  </a:ext>
                </a:extLst>
              </a:tr>
            </a:tbl>
          </a:graphicData>
        </a:graphic>
      </p:graphicFrame>
    </p:spTree>
    <p:extLst>
      <p:ext uri="{BB962C8B-B14F-4D97-AF65-F5344CB8AC3E}">
        <p14:creationId xmlns:p14="http://schemas.microsoft.com/office/powerpoint/2010/main" val="4194617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colorful pie chart with text&#10;&#10;Description automatically generated">
            <a:extLst>
              <a:ext uri="{FF2B5EF4-FFF2-40B4-BE49-F238E27FC236}">
                <a16:creationId xmlns:a16="http://schemas.microsoft.com/office/drawing/2014/main" id="{A4CE77CB-5FF6-6AC1-03F9-52862E70D4F9}"/>
              </a:ext>
            </a:extLst>
          </p:cNvPr>
          <p:cNvPicPr>
            <a:picLocks noChangeAspect="1"/>
          </p:cNvPicPr>
          <p:nvPr/>
        </p:nvPicPr>
        <p:blipFill>
          <a:blip r:embed="rId2"/>
          <a:srcRect r="12736"/>
          <a:stretch/>
        </p:blipFill>
        <p:spPr>
          <a:xfrm>
            <a:off x="3141157" y="3406237"/>
            <a:ext cx="5012503" cy="3462715"/>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pic>
        <p:nvPicPr>
          <p:cNvPr id="4" name="Content Placeholder 3" descr="A colorful circle with text&#10;&#10;Description automatically generated">
            <a:extLst>
              <a:ext uri="{FF2B5EF4-FFF2-40B4-BE49-F238E27FC236}">
                <a16:creationId xmlns:a16="http://schemas.microsoft.com/office/drawing/2014/main" id="{AAE82F9B-2E89-5591-1215-0A8C522CCD6B}"/>
              </a:ext>
            </a:extLst>
          </p:cNvPr>
          <p:cNvPicPr>
            <a:picLocks noChangeAspect="1"/>
          </p:cNvPicPr>
          <p:nvPr/>
        </p:nvPicPr>
        <p:blipFill>
          <a:blip r:embed="rId3"/>
          <a:srcRect r="11802" b="-2"/>
          <a:stretch/>
        </p:blipFill>
        <p:spPr>
          <a:xfrm>
            <a:off x="7145722" y="-2914"/>
            <a:ext cx="5209341" cy="3459067"/>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Content Placeholder 4" descr="A pie chart with numbers and text&#10;&#10;Description automatically generated">
            <a:extLst>
              <a:ext uri="{FF2B5EF4-FFF2-40B4-BE49-F238E27FC236}">
                <a16:creationId xmlns:a16="http://schemas.microsoft.com/office/drawing/2014/main" id="{D1707249-AB12-9278-1197-2860FBFFE9C4}"/>
              </a:ext>
            </a:extLst>
          </p:cNvPr>
          <p:cNvPicPr>
            <a:picLocks noChangeAspect="1"/>
          </p:cNvPicPr>
          <p:nvPr/>
        </p:nvPicPr>
        <p:blipFill>
          <a:blip r:embed="rId4"/>
          <a:srcRect r="14795" b="-3"/>
          <a:stretch/>
        </p:blipFill>
        <p:spPr>
          <a:xfrm>
            <a:off x="7252295" y="3430602"/>
            <a:ext cx="4939706" cy="3444700"/>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Content Placeholder 5" descr="A colorful circle with numbers and words&#10;&#10;Description automatically generated">
            <a:extLst>
              <a:ext uri="{FF2B5EF4-FFF2-40B4-BE49-F238E27FC236}">
                <a16:creationId xmlns:a16="http://schemas.microsoft.com/office/drawing/2014/main" id="{98F125E7-D7C9-CE41-7683-FE32EA962EBE}"/>
              </a:ext>
            </a:extLst>
          </p:cNvPr>
          <p:cNvPicPr>
            <a:picLocks noChangeAspect="1"/>
          </p:cNvPicPr>
          <p:nvPr/>
        </p:nvPicPr>
        <p:blipFill>
          <a:blip r:embed="rId5"/>
          <a:srcRect r="12755" b="-3"/>
          <a:stretch/>
        </p:blipFill>
        <p:spPr>
          <a:xfrm>
            <a:off x="2989851" y="-7780"/>
            <a:ext cx="4968611" cy="3430322"/>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p:nvSpPr>
          <p:cNvPr id="2" name="Title 1">
            <a:extLst>
              <a:ext uri="{FF2B5EF4-FFF2-40B4-BE49-F238E27FC236}">
                <a16:creationId xmlns:a16="http://schemas.microsoft.com/office/drawing/2014/main" id="{A1134F46-7086-0350-CC38-68B77D682EFD}"/>
              </a:ext>
            </a:extLst>
          </p:cNvPr>
          <p:cNvSpPr>
            <a:spLocks noGrp="1"/>
          </p:cNvSpPr>
          <p:nvPr>
            <p:ph type="title"/>
          </p:nvPr>
        </p:nvSpPr>
        <p:spPr>
          <a:xfrm>
            <a:off x="159577" y="855692"/>
            <a:ext cx="3837793" cy="1560885"/>
          </a:xfrm>
        </p:spPr>
        <p:txBody>
          <a:bodyPr vert="horz" lIns="91440" tIns="45720" rIns="91440" bIns="45720" rtlCol="0">
            <a:normAutofit/>
          </a:bodyPr>
          <a:lstStyle/>
          <a:p>
            <a:pPr algn="ctr"/>
            <a:r>
              <a:rPr lang="en-US" sz="2400" b="1">
                <a:ea typeface="+mj-lt"/>
                <a:cs typeface="+mj-lt"/>
              </a:rPr>
              <a:t>Best Quarter for CPC, CTR, and Cost Efficiency</a:t>
            </a:r>
            <a:endParaRPr lang="en-US" b="1">
              <a:cs typeface="Calibri Light"/>
            </a:endParaRPr>
          </a:p>
        </p:txBody>
      </p:sp>
      <p:sp>
        <p:nvSpPr>
          <p:cNvPr id="11" name="Content Placeholder 10">
            <a:extLst>
              <a:ext uri="{FF2B5EF4-FFF2-40B4-BE49-F238E27FC236}">
                <a16:creationId xmlns:a16="http://schemas.microsoft.com/office/drawing/2014/main" id="{2EC6BB34-28ED-0695-036A-0FD8DD024D61}"/>
              </a:ext>
            </a:extLst>
          </p:cNvPr>
          <p:cNvSpPr>
            <a:spLocks noGrp="1"/>
          </p:cNvSpPr>
          <p:nvPr>
            <p:ph idx="1"/>
          </p:nvPr>
        </p:nvSpPr>
        <p:spPr>
          <a:xfrm>
            <a:off x="151278" y="4712682"/>
            <a:ext cx="3832249" cy="914764"/>
          </a:xfrm>
        </p:spPr>
        <p:txBody>
          <a:bodyPr vert="horz" lIns="91440" tIns="45720" rIns="91440" bIns="45720" rtlCol="0" anchor="t">
            <a:normAutofit/>
          </a:bodyPr>
          <a:lstStyle/>
          <a:p>
            <a:r>
              <a:rPr lang="en-US" sz="1700" b="1">
                <a:ea typeface="+mn-lt"/>
                <a:cs typeface="+mn-lt"/>
              </a:rPr>
              <a:t>Callout</a:t>
            </a:r>
            <a:r>
              <a:rPr lang="en-US" sz="1700">
                <a:ea typeface="+mn-lt"/>
                <a:cs typeface="+mn-lt"/>
              </a:rPr>
              <a:t>: </a:t>
            </a:r>
            <a:r>
              <a:rPr lang="en-US" sz="1700" b="1">
                <a:ea typeface="+mn-lt"/>
                <a:cs typeface="+mn-lt"/>
              </a:rPr>
              <a:t>Q1 wins on efficiency</a:t>
            </a:r>
            <a:r>
              <a:rPr lang="en-US" sz="1700">
                <a:ea typeface="+mn-lt"/>
                <a:cs typeface="+mn-lt"/>
              </a:rPr>
              <a:t> (lower CPC, CPA, and higher CVR).</a:t>
            </a:r>
            <a:endParaRPr lang="en-US">
              <a:cs typeface="Calibri" panose="020F0502020204030204"/>
            </a:endParaRPr>
          </a:p>
        </p:txBody>
      </p:sp>
      <p:graphicFrame>
        <p:nvGraphicFramePr>
          <p:cNvPr id="7" name="Table 6">
            <a:extLst>
              <a:ext uri="{FF2B5EF4-FFF2-40B4-BE49-F238E27FC236}">
                <a16:creationId xmlns:a16="http://schemas.microsoft.com/office/drawing/2014/main" id="{72E15433-5B3E-4828-36A1-4BA69A2EAE43}"/>
              </a:ext>
            </a:extLst>
          </p:cNvPr>
          <p:cNvGraphicFramePr>
            <a:graphicFrameLocks noGrp="1"/>
          </p:cNvGraphicFramePr>
          <p:nvPr>
            <p:extLst>
              <p:ext uri="{D42A27DB-BD31-4B8C-83A1-F6EECF244321}">
                <p14:modId xmlns:p14="http://schemas.microsoft.com/office/powerpoint/2010/main" val="1996681754"/>
              </p:ext>
            </p:extLst>
          </p:nvPr>
        </p:nvGraphicFramePr>
        <p:xfrm>
          <a:off x="148695" y="2429384"/>
          <a:ext cx="3829768" cy="2103120"/>
        </p:xfrm>
        <a:graphic>
          <a:graphicData uri="http://schemas.openxmlformats.org/drawingml/2006/table">
            <a:tbl>
              <a:tblPr firstRow="1" bandRow="1">
                <a:tableStyleId>{5C22544A-7EE6-4342-B048-85BDC9FD1C3A}</a:tableStyleId>
              </a:tblPr>
              <a:tblGrid>
                <a:gridCol w="957442">
                  <a:extLst>
                    <a:ext uri="{9D8B030D-6E8A-4147-A177-3AD203B41FA5}">
                      <a16:colId xmlns:a16="http://schemas.microsoft.com/office/drawing/2014/main" val="3533937755"/>
                    </a:ext>
                  </a:extLst>
                </a:gridCol>
                <a:gridCol w="957442">
                  <a:extLst>
                    <a:ext uri="{9D8B030D-6E8A-4147-A177-3AD203B41FA5}">
                      <a16:colId xmlns:a16="http://schemas.microsoft.com/office/drawing/2014/main" val="3132802311"/>
                    </a:ext>
                  </a:extLst>
                </a:gridCol>
                <a:gridCol w="957442">
                  <a:extLst>
                    <a:ext uri="{9D8B030D-6E8A-4147-A177-3AD203B41FA5}">
                      <a16:colId xmlns:a16="http://schemas.microsoft.com/office/drawing/2014/main" val="4131718333"/>
                    </a:ext>
                  </a:extLst>
                </a:gridCol>
                <a:gridCol w="957442">
                  <a:extLst>
                    <a:ext uri="{9D8B030D-6E8A-4147-A177-3AD203B41FA5}">
                      <a16:colId xmlns:a16="http://schemas.microsoft.com/office/drawing/2014/main" val="3772170121"/>
                    </a:ext>
                  </a:extLst>
                </a:gridCol>
              </a:tblGrid>
              <a:tr h="632023">
                <a:tc>
                  <a:txBody>
                    <a:bodyPr/>
                    <a:lstStyle/>
                    <a:p>
                      <a:r>
                        <a:rPr lang="en-US"/>
                        <a:t>Metric</a:t>
                      </a:r>
                    </a:p>
                  </a:txBody>
                  <a:tcPr/>
                </a:tc>
                <a:tc>
                  <a:txBody>
                    <a:bodyPr/>
                    <a:lstStyle/>
                    <a:p>
                      <a:r>
                        <a:rPr lang="en-US"/>
                        <a:t>Q1</a:t>
                      </a:r>
                    </a:p>
                  </a:txBody>
                  <a:tcPr/>
                </a:tc>
                <a:tc>
                  <a:txBody>
                    <a:bodyPr/>
                    <a:lstStyle/>
                    <a:p>
                      <a:r>
                        <a:rPr lang="en-US"/>
                        <a:t>Q2</a:t>
                      </a:r>
                    </a:p>
                  </a:txBody>
                  <a:tcPr/>
                </a:tc>
                <a:tc>
                  <a:txBody>
                    <a:bodyPr/>
                    <a:lstStyle/>
                    <a:p>
                      <a:pPr algn="ctr"/>
                      <a:r>
                        <a:rPr lang="en-US"/>
                        <a:t>Best Quater</a:t>
                      </a:r>
                    </a:p>
                  </a:txBody>
                  <a:tcPr/>
                </a:tc>
                <a:extLst>
                  <a:ext uri="{0D108BD9-81ED-4DB2-BD59-A6C34878D82A}">
                    <a16:rowId xmlns:a16="http://schemas.microsoft.com/office/drawing/2014/main" val="2186465647"/>
                  </a:ext>
                </a:extLst>
              </a:tr>
              <a:tr h="358715">
                <a:tc>
                  <a:txBody>
                    <a:bodyPr/>
                    <a:lstStyle/>
                    <a:p>
                      <a:r>
                        <a:rPr lang="en-US"/>
                        <a:t>CPC</a:t>
                      </a:r>
                    </a:p>
                  </a:txBody>
                  <a:tcPr/>
                </a:tc>
                <a:tc>
                  <a:txBody>
                    <a:bodyPr/>
                    <a:lstStyle/>
                    <a:p>
                      <a:pPr lvl="0">
                        <a:buNone/>
                      </a:pPr>
                      <a:r>
                        <a:rPr lang="en-US" sz="1800" b="0" i="0" u="none" strike="noStrike" noProof="0">
                          <a:latin typeface="Calibri"/>
                        </a:rPr>
                        <a:t>$0.49</a:t>
                      </a:r>
                      <a:endParaRPr lang="en-US"/>
                    </a:p>
                  </a:txBody>
                  <a:tcPr/>
                </a:tc>
                <a:tc>
                  <a:txBody>
                    <a:bodyPr/>
                    <a:lstStyle/>
                    <a:p>
                      <a:pPr lvl="0" algn="l">
                        <a:lnSpc>
                          <a:spcPct val="100000"/>
                        </a:lnSpc>
                        <a:spcBef>
                          <a:spcPts val="0"/>
                        </a:spcBef>
                        <a:spcAft>
                          <a:spcPts val="0"/>
                        </a:spcAft>
                        <a:buNone/>
                      </a:pPr>
                      <a:r>
                        <a:rPr lang="en-US"/>
                        <a:t>$064</a:t>
                      </a:r>
                    </a:p>
                  </a:txBody>
                  <a:tcPr/>
                </a:tc>
                <a:tc>
                  <a:txBody>
                    <a:bodyPr/>
                    <a:lstStyle/>
                    <a:p>
                      <a:r>
                        <a:rPr lang="en-US" b="1"/>
                        <a:t>Q1</a:t>
                      </a:r>
                      <a:endParaRPr lang="en-US"/>
                    </a:p>
                  </a:txBody>
                  <a:tcPr/>
                </a:tc>
                <a:extLst>
                  <a:ext uri="{0D108BD9-81ED-4DB2-BD59-A6C34878D82A}">
                    <a16:rowId xmlns:a16="http://schemas.microsoft.com/office/drawing/2014/main" val="471989545"/>
                  </a:ext>
                </a:extLst>
              </a:tr>
              <a:tr h="358715">
                <a:tc>
                  <a:txBody>
                    <a:bodyPr/>
                    <a:lstStyle/>
                    <a:p>
                      <a:r>
                        <a:rPr lang="en-US"/>
                        <a:t>CTR</a:t>
                      </a:r>
                    </a:p>
                  </a:txBody>
                  <a:tcPr/>
                </a:tc>
                <a:tc>
                  <a:txBody>
                    <a:bodyPr/>
                    <a:lstStyle/>
                    <a:p>
                      <a:pPr lvl="0" algn="l">
                        <a:lnSpc>
                          <a:spcPct val="100000"/>
                        </a:lnSpc>
                        <a:spcBef>
                          <a:spcPts val="0"/>
                        </a:spcBef>
                        <a:spcAft>
                          <a:spcPts val="0"/>
                        </a:spcAft>
                        <a:buNone/>
                      </a:pPr>
                      <a:r>
                        <a:rPr lang="en-US"/>
                        <a:t>1.61%</a:t>
                      </a:r>
                    </a:p>
                  </a:txBody>
                  <a:tcPr/>
                </a:tc>
                <a:tc>
                  <a:txBody>
                    <a:bodyPr/>
                    <a:lstStyle/>
                    <a:p>
                      <a:pPr lvl="0" algn="l">
                        <a:lnSpc>
                          <a:spcPct val="100000"/>
                        </a:lnSpc>
                        <a:spcBef>
                          <a:spcPts val="0"/>
                        </a:spcBef>
                        <a:spcAft>
                          <a:spcPts val="0"/>
                        </a:spcAft>
                        <a:buNone/>
                      </a:pPr>
                      <a:r>
                        <a:rPr lang="en-US"/>
                        <a:t>1.73%</a:t>
                      </a:r>
                    </a:p>
                  </a:txBody>
                  <a:tcPr/>
                </a:tc>
                <a:tc>
                  <a:txBody>
                    <a:bodyPr/>
                    <a:lstStyle/>
                    <a:p>
                      <a:r>
                        <a:rPr lang="en-US" b="1"/>
                        <a:t>Q2</a:t>
                      </a:r>
                      <a:endParaRPr lang="en-US"/>
                    </a:p>
                  </a:txBody>
                  <a:tcPr/>
                </a:tc>
                <a:extLst>
                  <a:ext uri="{0D108BD9-81ED-4DB2-BD59-A6C34878D82A}">
                    <a16:rowId xmlns:a16="http://schemas.microsoft.com/office/drawing/2014/main" val="688342278"/>
                  </a:ext>
                </a:extLst>
              </a:tr>
              <a:tr h="358715">
                <a:tc>
                  <a:txBody>
                    <a:bodyPr/>
                    <a:lstStyle/>
                    <a:p>
                      <a:r>
                        <a:rPr lang="en-US"/>
                        <a:t>CPA</a:t>
                      </a:r>
                    </a:p>
                  </a:txBody>
                  <a:tcPr/>
                </a:tc>
                <a:tc>
                  <a:txBody>
                    <a:bodyPr/>
                    <a:lstStyle/>
                    <a:p>
                      <a:pPr lvl="0" algn="l">
                        <a:lnSpc>
                          <a:spcPct val="100000"/>
                        </a:lnSpc>
                        <a:spcBef>
                          <a:spcPts val="0"/>
                        </a:spcBef>
                        <a:spcAft>
                          <a:spcPts val="0"/>
                        </a:spcAft>
                        <a:buNone/>
                      </a:pPr>
                      <a:r>
                        <a:rPr lang="en-US"/>
                        <a:t>$14.94</a:t>
                      </a:r>
                    </a:p>
                  </a:txBody>
                  <a:tcPr/>
                </a:tc>
                <a:tc>
                  <a:txBody>
                    <a:bodyPr/>
                    <a:lstStyle/>
                    <a:p>
                      <a:pPr lvl="0" algn="l">
                        <a:lnSpc>
                          <a:spcPct val="100000"/>
                        </a:lnSpc>
                        <a:spcBef>
                          <a:spcPts val="0"/>
                        </a:spcBef>
                        <a:spcAft>
                          <a:spcPts val="0"/>
                        </a:spcAft>
                        <a:buNone/>
                      </a:pPr>
                      <a:r>
                        <a:rPr lang="en-US"/>
                        <a:t>$23.27</a:t>
                      </a:r>
                    </a:p>
                  </a:txBody>
                  <a:tcPr/>
                </a:tc>
                <a:tc>
                  <a:txBody>
                    <a:bodyPr/>
                    <a:lstStyle/>
                    <a:p>
                      <a:r>
                        <a:rPr lang="en-US" b="1"/>
                        <a:t>Q1</a:t>
                      </a:r>
                      <a:endParaRPr lang="en-US"/>
                    </a:p>
                  </a:txBody>
                  <a:tcPr/>
                </a:tc>
                <a:extLst>
                  <a:ext uri="{0D108BD9-81ED-4DB2-BD59-A6C34878D82A}">
                    <a16:rowId xmlns:a16="http://schemas.microsoft.com/office/drawing/2014/main" val="3970410646"/>
                  </a:ext>
                </a:extLst>
              </a:tr>
              <a:tr h="358715">
                <a:tc>
                  <a:txBody>
                    <a:bodyPr/>
                    <a:lstStyle/>
                    <a:p>
                      <a:r>
                        <a:rPr lang="en-US"/>
                        <a:t>CVR</a:t>
                      </a:r>
                    </a:p>
                  </a:txBody>
                  <a:tcPr/>
                </a:tc>
                <a:tc>
                  <a:txBody>
                    <a:bodyPr/>
                    <a:lstStyle/>
                    <a:p>
                      <a:pPr lvl="0" algn="l">
                        <a:lnSpc>
                          <a:spcPct val="100000"/>
                        </a:lnSpc>
                        <a:spcBef>
                          <a:spcPts val="0"/>
                        </a:spcBef>
                        <a:spcAft>
                          <a:spcPts val="0"/>
                        </a:spcAft>
                        <a:buNone/>
                      </a:pPr>
                      <a:r>
                        <a:rPr lang="en-US"/>
                        <a:t>2.77%</a:t>
                      </a:r>
                    </a:p>
                  </a:txBody>
                  <a:tcPr/>
                </a:tc>
                <a:tc>
                  <a:txBody>
                    <a:bodyPr/>
                    <a:lstStyle/>
                    <a:p>
                      <a:pPr lvl="0" algn="l">
                        <a:lnSpc>
                          <a:spcPct val="100000"/>
                        </a:lnSpc>
                        <a:spcBef>
                          <a:spcPts val="0"/>
                        </a:spcBef>
                        <a:spcAft>
                          <a:spcPts val="0"/>
                        </a:spcAft>
                        <a:buNone/>
                      </a:pPr>
                      <a:r>
                        <a:rPr lang="en-US"/>
                        <a:t>2.37%</a:t>
                      </a:r>
                    </a:p>
                  </a:txBody>
                  <a:tcPr/>
                </a:tc>
                <a:tc>
                  <a:txBody>
                    <a:bodyPr/>
                    <a:lstStyle/>
                    <a:p>
                      <a:r>
                        <a:rPr lang="en-US" b="1"/>
                        <a:t>Q1</a:t>
                      </a:r>
                      <a:endParaRPr lang="en-US"/>
                    </a:p>
                  </a:txBody>
                  <a:tcPr/>
                </a:tc>
                <a:extLst>
                  <a:ext uri="{0D108BD9-81ED-4DB2-BD59-A6C34878D82A}">
                    <a16:rowId xmlns:a16="http://schemas.microsoft.com/office/drawing/2014/main" val="3563085020"/>
                  </a:ext>
                </a:extLst>
              </a:tr>
            </a:tbl>
          </a:graphicData>
        </a:graphic>
      </p:graphicFrame>
    </p:spTree>
    <p:extLst>
      <p:ext uri="{BB962C8B-B14F-4D97-AF65-F5344CB8AC3E}">
        <p14:creationId xmlns:p14="http://schemas.microsoft.com/office/powerpoint/2010/main" val="908000414"/>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D1AD8-8D3D-9441-0133-C2736BE2EBFF}"/>
              </a:ext>
            </a:extLst>
          </p:cNvPr>
          <p:cNvSpPr>
            <a:spLocks noGrp="1"/>
          </p:cNvSpPr>
          <p:nvPr>
            <p:ph type="ctrTitle"/>
          </p:nvPr>
        </p:nvSpPr>
        <p:spPr>
          <a:xfrm>
            <a:off x="2066544" y="1911096"/>
            <a:ext cx="8055864" cy="2076651"/>
          </a:xfrm>
        </p:spPr>
        <p:txBody>
          <a:bodyPr anchor="b">
            <a:normAutofit/>
          </a:bodyPr>
          <a:lstStyle/>
          <a:p>
            <a:r>
              <a:rPr lang="en-US" sz="5100">
                <a:solidFill>
                  <a:srgbClr val="FFFFFF"/>
                </a:solidFill>
                <a:ea typeface="+mj-lt"/>
                <a:cs typeface="+mj-lt"/>
              </a:rPr>
              <a:t>Meta Awareness Campaigns Performance Overview</a:t>
            </a:r>
            <a:endParaRPr lang="en-US" sz="5100">
              <a:solidFill>
                <a:srgbClr val="FFFFFF"/>
              </a:solidFill>
            </a:endParaRPr>
          </a:p>
        </p:txBody>
      </p:sp>
      <p:sp>
        <p:nvSpPr>
          <p:cNvPr id="3" name="Subtitle 2">
            <a:extLst>
              <a:ext uri="{FF2B5EF4-FFF2-40B4-BE49-F238E27FC236}">
                <a16:creationId xmlns:a16="http://schemas.microsoft.com/office/drawing/2014/main" id="{48B42618-7A47-356B-16C4-428F74D95E93}"/>
              </a:ext>
            </a:extLst>
          </p:cNvPr>
          <p:cNvSpPr>
            <a:spLocks noGrp="1"/>
          </p:cNvSpPr>
          <p:nvPr>
            <p:ph type="subTitle" idx="1"/>
          </p:nvPr>
        </p:nvSpPr>
        <p:spPr>
          <a:xfrm>
            <a:off x="3227832" y="4353507"/>
            <a:ext cx="5733288" cy="932688"/>
          </a:xfrm>
        </p:spPr>
        <p:txBody>
          <a:bodyPr vert="horz" lIns="91440" tIns="45720" rIns="91440" bIns="45720" rtlCol="0" anchor="t">
            <a:normAutofit/>
          </a:bodyPr>
          <a:lstStyle/>
          <a:p>
            <a:r>
              <a:rPr lang="en-US">
                <a:solidFill>
                  <a:srgbClr val="FFFFFF"/>
                </a:solidFill>
                <a:ea typeface="+mn-lt"/>
                <a:cs typeface="+mn-lt"/>
              </a:rPr>
              <a:t>Key Insights &amp; Recommendations</a:t>
            </a:r>
          </a:p>
          <a:p>
            <a:endParaRPr lang="en-US">
              <a:solidFill>
                <a:srgbClr val="FFFFFF"/>
              </a:solidFill>
              <a:cs typeface="Calibri"/>
            </a:endParaRPr>
          </a:p>
          <a:p>
            <a:endParaRPr lang="en-US">
              <a:solidFill>
                <a:srgbClr val="FFFFFF"/>
              </a:solidFill>
              <a:cs typeface="Calibri"/>
            </a:endParaRPr>
          </a:p>
        </p:txBody>
      </p:sp>
      <p:sp>
        <p:nvSpPr>
          <p:cNvPr id="12"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712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0" name="Rectangle 7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1B4F2-FD35-6735-51CB-0FE42DC13BB4}"/>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Overall Performance Trends</a:t>
            </a:r>
          </a:p>
        </p:txBody>
      </p:sp>
      <p:sp>
        <p:nvSpPr>
          <p:cNvPr id="81" name="Rectangle 80">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8FC6D23-B104-5995-B8B4-77EEFA6FB373}"/>
              </a:ext>
            </a:extLst>
          </p:cNvPr>
          <p:cNvSpPr txBox="1"/>
          <p:nvPr/>
        </p:nvSpPr>
        <p:spPr>
          <a:xfrm>
            <a:off x="1127570" y="5791201"/>
            <a:ext cx="9932690" cy="5080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lnSpc>
                <a:spcPct val="90000"/>
              </a:lnSpc>
              <a:spcBef>
                <a:spcPts val="1000"/>
              </a:spcBef>
            </a:pPr>
            <a:r>
              <a:rPr lang="en-US" sz="1900" b="1">
                <a:solidFill>
                  <a:srgbClr val="FFFFFF"/>
                </a:solidFill>
              </a:rPr>
              <a:t>Callout</a:t>
            </a:r>
            <a:r>
              <a:rPr lang="en-US" sz="1900">
                <a:solidFill>
                  <a:srgbClr val="FFFFFF"/>
                </a:solidFill>
              </a:rPr>
              <a:t>: Q1 is generally more </a:t>
            </a:r>
            <a:r>
              <a:rPr lang="en-US" sz="1900" b="1">
                <a:solidFill>
                  <a:srgbClr val="FFFFFF"/>
                </a:solidFill>
              </a:rPr>
              <a:t>cost-efficient</a:t>
            </a:r>
            <a:r>
              <a:rPr lang="en-US" sz="1900">
                <a:solidFill>
                  <a:srgbClr val="FFFFFF"/>
                </a:solidFill>
              </a:rPr>
              <a:t> than Q2. </a:t>
            </a:r>
            <a:r>
              <a:rPr lang="en-US" sz="1900" b="1">
                <a:solidFill>
                  <a:srgbClr val="FFFFFF"/>
                </a:solidFill>
              </a:rPr>
              <a:t>Replicate Q1 strategies</a:t>
            </a:r>
            <a:r>
              <a:rPr lang="en-US" sz="1900">
                <a:solidFill>
                  <a:srgbClr val="FFFFFF"/>
                </a:solidFill>
              </a:rPr>
              <a:t> for future success.</a:t>
            </a:r>
          </a:p>
        </p:txBody>
      </p:sp>
      <p:pic>
        <p:nvPicPr>
          <p:cNvPr id="3" name="Picture 2" descr="Chewy Says Pet Owners Want Convenient Delivery">
            <a:extLst>
              <a:ext uri="{FF2B5EF4-FFF2-40B4-BE49-F238E27FC236}">
                <a16:creationId xmlns:a16="http://schemas.microsoft.com/office/drawing/2014/main" id="{E8FB3774-8EE5-E2DC-68B7-1062010F4E2C}"/>
              </a:ext>
            </a:extLst>
          </p:cNvPr>
          <p:cNvPicPr>
            <a:picLocks noChangeAspect="1"/>
          </p:cNvPicPr>
          <p:nvPr/>
        </p:nvPicPr>
        <p:blipFill>
          <a:blip r:embed="rId2"/>
          <a:stretch>
            <a:fillRect/>
          </a:stretch>
        </p:blipFill>
        <p:spPr>
          <a:xfrm>
            <a:off x="1381935" y="2407044"/>
            <a:ext cx="4481866" cy="2689119"/>
          </a:xfrm>
          <a:prstGeom prst="rect">
            <a:avLst/>
          </a:prstGeom>
        </p:spPr>
      </p:pic>
      <p:graphicFrame>
        <p:nvGraphicFramePr>
          <p:cNvPr id="24" name="Content Placeholder 5">
            <a:extLst>
              <a:ext uri="{FF2B5EF4-FFF2-40B4-BE49-F238E27FC236}">
                <a16:creationId xmlns:a16="http://schemas.microsoft.com/office/drawing/2014/main" id="{6343A9F2-3BAF-C54C-C4C5-6CB819B12979}"/>
              </a:ext>
            </a:extLst>
          </p:cNvPr>
          <p:cNvGraphicFramePr>
            <a:graphicFrameLocks noGrp="1"/>
          </p:cNvGraphicFramePr>
          <p:nvPr>
            <p:ph idx="1"/>
            <p:extLst>
              <p:ext uri="{D42A27DB-BD31-4B8C-83A1-F6EECF244321}">
                <p14:modId xmlns:p14="http://schemas.microsoft.com/office/powerpoint/2010/main" val="1365187841"/>
              </p:ext>
            </p:extLst>
          </p:nvPr>
        </p:nvGraphicFramePr>
        <p:xfrm>
          <a:off x="6107205" y="2599764"/>
          <a:ext cx="5230793" cy="2295929"/>
        </p:xfrm>
        <a:graphic>
          <a:graphicData uri="http://schemas.openxmlformats.org/drawingml/2006/table">
            <a:tbl>
              <a:tblPr firstRow="1" bandRow="1">
                <a:tableStyleId>{5C22544A-7EE6-4342-B048-85BDC9FD1C3A}</a:tableStyleId>
              </a:tblPr>
              <a:tblGrid>
                <a:gridCol w="1242269">
                  <a:extLst>
                    <a:ext uri="{9D8B030D-6E8A-4147-A177-3AD203B41FA5}">
                      <a16:colId xmlns:a16="http://schemas.microsoft.com/office/drawing/2014/main" val="1140599373"/>
                    </a:ext>
                  </a:extLst>
                </a:gridCol>
                <a:gridCol w="1329508">
                  <a:extLst>
                    <a:ext uri="{9D8B030D-6E8A-4147-A177-3AD203B41FA5}">
                      <a16:colId xmlns:a16="http://schemas.microsoft.com/office/drawing/2014/main" val="4129689753"/>
                    </a:ext>
                  </a:extLst>
                </a:gridCol>
                <a:gridCol w="1329508">
                  <a:extLst>
                    <a:ext uri="{9D8B030D-6E8A-4147-A177-3AD203B41FA5}">
                      <a16:colId xmlns:a16="http://schemas.microsoft.com/office/drawing/2014/main" val="1233296751"/>
                    </a:ext>
                  </a:extLst>
                </a:gridCol>
                <a:gridCol w="1329508">
                  <a:extLst>
                    <a:ext uri="{9D8B030D-6E8A-4147-A177-3AD203B41FA5}">
                      <a16:colId xmlns:a16="http://schemas.microsoft.com/office/drawing/2014/main" val="3033987661"/>
                    </a:ext>
                  </a:extLst>
                </a:gridCol>
              </a:tblGrid>
              <a:tr h="840441">
                <a:tc>
                  <a:txBody>
                    <a:bodyPr/>
                    <a:lstStyle/>
                    <a:p>
                      <a:r>
                        <a:rPr lang="en-US" sz="1800"/>
                        <a:t>Quarter</a:t>
                      </a:r>
                    </a:p>
                  </a:txBody>
                  <a:tcPr marL="87526" marR="87526" marT="43763" marB="43763"/>
                </a:tc>
                <a:tc>
                  <a:txBody>
                    <a:bodyPr/>
                    <a:lstStyle/>
                    <a:p>
                      <a:r>
                        <a:rPr lang="en-US" sz="1800"/>
                        <a:t>Average CPC</a:t>
                      </a:r>
                    </a:p>
                  </a:txBody>
                  <a:tcPr marL="87526" marR="87526" marT="43763" marB="43763"/>
                </a:tc>
                <a:tc>
                  <a:txBody>
                    <a:bodyPr/>
                    <a:lstStyle/>
                    <a:p>
                      <a:r>
                        <a:rPr lang="en-US" sz="1800"/>
                        <a:t>Average CPA</a:t>
                      </a:r>
                    </a:p>
                  </a:txBody>
                  <a:tcPr marL="87526" marR="87526" marT="43763" marB="43763"/>
                </a:tc>
                <a:tc>
                  <a:txBody>
                    <a:bodyPr/>
                    <a:lstStyle/>
                    <a:p>
                      <a:r>
                        <a:rPr lang="en-US" sz="1800"/>
                        <a:t>Average ROI</a:t>
                      </a:r>
                    </a:p>
                  </a:txBody>
                  <a:tcPr marL="87526" marR="87526" marT="43763" marB="43763"/>
                </a:tc>
                <a:extLst>
                  <a:ext uri="{0D108BD9-81ED-4DB2-BD59-A6C34878D82A}">
                    <a16:rowId xmlns:a16="http://schemas.microsoft.com/office/drawing/2014/main" val="960779008"/>
                  </a:ext>
                </a:extLst>
              </a:tr>
              <a:tr h="727744">
                <a:tc>
                  <a:txBody>
                    <a:bodyPr/>
                    <a:lstStyle/>
                    <a:p>
                      <a:r>
                        <a:rPr lang="en-US" sz="1800"/>
                        <a:t>Q1</a:t>
                      </a:r>
                    </a:p>
                  </a:txBody>
                  <a:tcPr marL="87526" marR="87526" marT="43763" marB="43763"/>
                </a:tc>
                <a:tc>
                  <a:txBody>
                    <a:bodyPr/>
                    <a:lstStyle/>
                    <a:p>
                      <a:pPr lvl="0">
                        <a:buNone/>
                      </a:pPr>
                      <a:r>
                        <a:rPr lang="en-US" sz="1800" b="0" i="0" u="none" strike="noStrike" noProof="0">
                          <a:latin typeface="Calibri"/>
                        </a:rPr>
                        <a:t>$0.49</a:t>
                      </a:r>
                      <a:endParaRPr lang="en-US" sz="1800"/>
                    </a:p>
                  </a:txBody>
                  <a:tcPr marL="87526" marR="87526" marT="43763" marB="43763"/>
                </a:tc>
                <a:tc>
                  <a:txBody>
                    <a:bodyPr/>
                    <a:lstStyle/>
                    <a:p>
                      <a:r>
                        <a:rPr lang="en-US" sz="1800"/>
                        <a:t>$14.94</a:t>
                      </a:r>
                    </a:p>
                  </a:txBody>
                  <a:tcPr marL="87526" marR="87526" marT="43763" marB="43763"/>
                </a:tc>
                <a:tc>
                  <a:txBody>
                    <a:bodyPr/>
                    <a:lstStyle/>
                    <a:p>
                      <a:pPr lvl="0">
                        <a:buNone/>
                      </a:pPr>
                      <a:r>
                        <a:rPr lang="en-US" sz="1800" b="0" i="0" u="none" strike="noStrike" noProof="0">
                          <a:latin typeface="Calibri"/>
                        </a:rPr>
                        <a:t>$17.71</a:t>
                      </a:r>
                      <a:endParaRPr lang="en-US" sz="1800"/>
                    </a:p>
                  </a:txBody>
                  <a:tcPr marL="87526" marR="87526" marT="43763" marB="43763"/>
                </a:tc>
                <a:extLst>
                  <a:ext uri="{0D108BD9-81ED-4DB2-BD59-A6C34878D82A}">
                    <a16:rowId xmlns:a16="http://schemas.microsoft.com/office/drawing/2014/main" val="704251845"/>
                  </a:ext>
                </a:extLst>
              </a:tr>
              <a:tr h="727744">
                <a:tc>
                  <a:txBody>
                    <a:bodyPr/>
                    <a:lstStyle/>
                    <a:p>
                      <a:r>
                        <a:rPr lang="en-US" sz="1800"/>
                        <a:t>Q2</a:t>
                      </a:r>
                    </a:p>
                  </a:txBody>
                  <a:tcPr marL="87526" marR="87526" marT="43763" marB="43763"/>
                </a:tc>
                <a:tc>
                  <a:txBody>
                    <a:bodyPr/>
                    <a:lstStyle/>
                    <a:p>
                      <a:pPr lvl="0">
                        <a:buNone/>
                      </a:pPr>
                      <a:r>
                        <a:rPr lang="en-US" sz="1800" b="0" i="0" u="none" strike="noStrike" noProof="0">
                          <a:latin typeface="Calibri"/>
                        </a:rPr>
                        <a:t>$0.64</a:t>
                      </a:r>
                      <a:endParaRPr lang="en-US" sz="1800"/>
                    </a:p>
                  </a:txBody>
                  <a:tcPr marL="87526" marR="87526" marT="43763" marB="43763"/>
                </a:tc>
                <a:tc>
                  <a:txBody>
                    <a:bodyPr/>
                    <a:lstStyle/>
                    <a:p>
                      <a:pPr lvl="0">
                        <a:buNone/>
                      </a:pPr>
                      <a:r>
                        <a:rPr lang="en-US" sz="1800" b="0" i="0" u="none" strike="noStrike" noProof="0">
                          <a:latin typeface="Calibri"/>
                        </a:rPr>
                        <a:t>$23.27</a:t>
                      </a:r>
                      <a:endParaRPr lang="en-US" sz="1800"/>
                    </a:p>
                  </a:txBody>
                  <a:tcPr marL="87526" marR="87526" marT="43763" marB="43763"/>
                </a:tc>
                <a:tc>
                  <a:txBody>
                    <a:bodyPr/>
                    <a:lstStyle/>
                    <a:p>
                      <a:pPr lvl="0">
                        <a:buNone/>
                      </a:pPr>
                      <a:r>
                        <a:rPr lang="en-US" sz="1800" b="0" i="0" u="none" strike="noStrike" noProof="0">
                          <a:latin typeface="Calibri"/>
                        </a:rPr>
                        <a:t>$12.15</a:t>
                      </a:r>
                      <a:endParaRPr lang="en-US" sz="1800"/>
                    </a:p>
                  </a:txBody>
                  <a:tcPr marL="87526" marR="87526" marT="43763" marB="43763"/>
                </a:tc>
                <a:extLst>
                  <a:ext uri="{0D108BD9-81ED-4DB2-BD59-A6C34878D82A}">
                    <a16:rowId xmlns:a16="http://schemas.microsoft.com/office/drawing/2014/main" val="749821711"/>
                  </a:ext>
                </a:extLst>
              </a:tr>
            </a:tbl>
          </a:graphicData>
        </a:graphic>
      </p:graphicFrame>
    </p:spTree>
    <p:extLst>
      <p:ext uri="{BB962C8B-B14F-4D97-AF65-F5344CB8AC3E}">
        <p14:creationId xmlns:p14="http://schemas.microsoft.com/office/powerpoint/2010/main" val="2406664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C4D4DE2-15F6-6A3F-1783-28F7EA24BEDD}"/>
              </a:ext>
            </a:extLst>
          </p:cNvPr>
          <p:cNvSpPr>
            <a:spLocks noGrp="1"/>
          </p:cNvSpPr>
          <p:nvPr>
            <p:ph type="title"/>
          </p:nvPr>
        </p:nvSpPr>
        <p:spPr>
          <a:xfrm>
            <a:off x="838200" y="365126"/>
            <a:ext cx="10515600" cy="1288784"/>
          </a:xfrm>
        </p:spPr>
        <p:txBody>
          <a:bodyPr vert="horz" lIns="91440" tIns="45720" rIns="91440" bIns="45720" rtlCol="0">
            <a:normAutofit/>
          </a:bodyPr>
          <a:lstStyle/>
          <a:p>
            <a:r>
              <a:rPr lang="en-US" sz="4000"/>
              <a:t>Are</a:t>
            </a:r>
            <a:r>
              <a:rPr lang="en-US" sz="4000" kern="1200">
                <a:latin typeface="+mj-lt"/>
                <a:ea typeface="+mj-ea"/>
                <a:cs typeface="+mj-cs"/>
              </a:rPr>
              <a:t> We Driving Long-Term Value</a:t>
            </a:r>
            <a:r>
              <a:rPr lang="en-US" sz="4000"/>
              <a:t> Here at Chewy</a:t>
            </a:r>
            <a:r>
              <a:rPr lang="en-US" sz="4000" kern="1200">
                <a:latin typeface="+mj-lt"/>
                <a:ea typeface="+mj-ea"/>
                <a:cs typeface="+mj-cs"/>
              </a:rPr>
              <a:t>?</a:t>
            </a:r>
          </a:p>
        </p:txBody>
      </p:sp>
      <p:pic>
        <p:nvPicPr>
          <p:cNvPr id="81" name="Picture 80" descr="Bearded Dragon Lady Blog - Bearded ...">
            <a:extLst>
              <a:ext uri="{FF2B5EF4-FFF2-40B4-BE49-F238E27FC236}">
                <a16:creationId xmlns:a16="http://schemas.microsoft.com/office/drawing/2014/main" id="{EDB319EA-ACB7-965A-FF9C-8AC218445CAC}"/>
              </a:ext>
            </a:extLst>
          </p:cNvPr>
          <p:cNvPicPr>
            <a:picLocks noChangeAspect="1"/>
          </p:cNvPicPr>
          <p:nvPr/>
        </p:nvPicPr>
        <p:blipFill>
          <a:blip r:embed="rId2"/>
          <a:srcRect l="2624" r="2251" b="-1"/>
          <a:stretch/>
        </p:blipFill>
        <p:spPr>
          <a:xfrm>
            <a:off x="838200" y="1825625"/>
            <a:ext cx="6151651" cy="4303465"/>
          </a:xfrm>
          <a:prstGeom prst="rect">
            <a:avLst/>
          </a:prstGeom>
        </p:spPr>
      </p:pic>
      <p:graphicFrame>
        <p:nvGraphicFramePr>
          <p:cNvPr id="31" name="TextBox 3">
            <a:extLst>
              <a:ext uri="{FF2B5EF4-FFF2-40B4-BE49-F238E27FC236}">
                <a16:creationId xmlns:a16="http://schemas.microsoft.com/office/drawing/2014/main" id="{D327FF3E-01BF-14B7-4DE5-1D63D4C62B8F}"/>
              </a:ext>
            </a:extLst>
          </p:cNvPr>
          <p:cNvGraphicFramePr/>
          <p:nvPr>
            <p:extLst>
              <p:ext uri="{D42A27DB-BD31-4B8C-83A1-F6EECF244321}">
                <p14:modId xmlns:p14="http://schemas.microsoft.com/office/powerpoint/2010/main" val="789067362"/>
              </p:ext>
            </p:extLst>
          </p:nvPr>
        </p:nvGraphicFramePr>
        <p:xfrm>
          <a:off x="7552944" y="1825625"/>
          <a:ext cx="3800856" cy="4303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3696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326C-A9F8-80B4-63D1-B80620379EBF}"/>
              </a:ext>
            </a:extLst>
          </p:cNvPr>
          <p:cNvSpPr>
            <a:spLocks noGrp="1"/>
          </p:cNvSpPr>
          <p:nvPr>
            <p:ph type="title"/>
          </p:nvPr>
        </p:nvSpPr>
        <p:spPr/>
        <p:txBody>
          <a:bodyPr/>
          <a:lstStyle/>
          <a:p>
            <a:pPr algn="ctr"/>
            <a:r>
              <a:rPr lang="en-US">
                <a:latin typeface="Calibri"/>
                <a:ea typeface="Calibri"/>
                <a:cs typeface="Calibri"/>
              </a:rPr>
              <a:t>Meta Retargeting KPIs</a:t>
            </a:r>
          </a:p>
        </p:txBody>
      </p:sp>
      <p:graphicFrame>
        <p:nvGraphicFramePr>
          <p:cNvPr id="4" name="Chart 3" descr="Chart type: Clustered Column. 'Campaign CPA' by 'Campaign Name'&#10;&#10;Description automatically generated">
            <a:extLst>
              <a:ext uri="{FF2B5EF4-FFF2-40B4-BE49-F238E27FC236}">
                <a16:creationId xmlns:a16="http://schemas.microsoft.com/office/drawing/2014/main" id="{E9AF2991-AB3B-4B0F-BF21-5D8F8B041848}"/>
              </a:ext>
              <a:ext uri="{147F2762-F138-4A5C-976F-8EAC2B608ADB}">
                <a16:predDERef xmlns:a16="http://schemas.microsoft.com/office/drawing/2014/main" pred="{D3F99E50-F3A6-4ADF-2703-350C515312D5}"/>
              </a:ext>
            </a:extLst>
          </p:cNvPr>
          <p:cNvGraphicFramePr>
            <a:graphicFrameLocks/>
          </p:cNvGraphicFramePr>
          <p:nvPr>
            <p:extLst>
              <p:ext uri="{D42A27DB-BD31-4B8C-83A1-F6EECF244321}">
                <p14:modId xmlns:p14="http://schemas.microsoft.com/office/powerpoint/2010/main" val="1406486084"/>
              </p:ext>
            </p:extLst>
          </p:nvPr>
        </p:nvGraphicFramePr>
        <p:xfrm>
          <a:off x="547249" y="1685488"/>
          <a:ext cx="4855556" cy="20105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EF831576-4B7A-4D56-8B76-DE0BD3DD663E}"/>
              </a:ext>
              <a:ext uri="{147F2762-F138-4A5C-976F-8EAC2B608ADB}">
                <a16:predDERef xmlns:a16="http://schemas.microsoft.com/office/drawing/2014/main" pred="{E9AF2991-AB3B-4B0F-BF21-5D8F8B041848}"/>
              </a:ext>
            </a:extLst>
          </p:cNvPr>
          <p:cNvGraphicFramePr>
            <a:graphicFrameLocks/>
          </p:cNvGraphicFramePr>
          <p:nvPr>
            <p:extLst>
              <p:ext uri="{D42A27DB-BD31-4B8C-83A1-F6EECF244321}">
                <p14:modId xmlns:p14="http://schemas.microsoft.com/office/powerpoint/2010/main" val="3771255585"/>
              </p:ext>
            </p:extLst>
          </p:nvPr>
        </p:nvGraphicFramePr>
        <p:xfrm>
          <a:off x="6501694" y="1577907"/>
          <a:ext cx="4868891" cy="23643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858A8BCC-020D-41E1-8E8E-59EDD33F3570}"/>
              </a:ext>
              <a:ext uri="{147F2762-F138-4A5C-976F-8EAC2B608ADB}">
                <a16:predDERef xmlns:a16="http://schemas.microsoft.com/office/drawing/2014/main" pred="{EF831576-4B7A-4D56-8B76-DE0BD3DD663E}"/>
              </a:ext>
            </a:extLst>
          </p:cNvPr>
          <p:cNvGraphicFramePr>
            <a:graphicFrameLocks/>
          </p:cNvGraphicFramePr>
          <p:nvPr>
            <p:extLst>
              <p:ext uri="{D42A27DB-BD31-4B8C-83A1-F6EECF244321}">
                <p14:modId xmlns:p14="http://schemas.microsoft.com/office/powerpoint/2010/main" val="2678878198"/>
              </p:ext>
            </p:extLst>
          </p:nvPr>
        </p:nvGraphicFramePr>
        <p:xfrm>
          <a:off x="6382445" y="4180521"/>
          <a:ext cx="5112962" cy="21985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991FA501-B498-4E1A-82A1-C20B0B156F16}"/>
              </a:ext>
              <a:ext uri="{147F2762-F138-4A5C-976F-8EAC2B608ADB}">
                <a16:predDERef xmlns:a16="http://schemas.microsoft.com/office/drawing/2014/main" pred="{858A8BCC-020D-41E1-8E8E-59EDD33F3570}"/>
              </a:ext>
            </a:extLst>
          </p:cNvPr>
          <p:cNvGraphicFramePr>
            <a:graphicFrameLocks/>
          </p:cNvGraphicFramePr>
          <p:nvPr>
            <p:extLst>
              <p:ext uri="{D42A27DB-BD31-4B8C-83A1-F6EECF244321}">
                <p14:modId xmlns:p14="http://schemas.microsoft.com/office/powerpoint/2010/main" val="2098237199"/>
              </p:ext>
            </p:extLst>
          </p:nvPr>
        </p:nvGraphicFramePr>
        <p:xfrm>
          <a:off x="542732" y="4181306"/>
          <a:ext cx="4866986" cy="202997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40040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 name="Rectangle 10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4613C-4FA5-768B-A41A-11FC09DCCB8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ea typeface="+mj-lt"/>
                <a:cs typeface="+mj-lt"/>
              </a:rPr>
              <a:t>Key Recommendations</a:t>
            </a:r>
            <a:endParaRPr lang="en-US" sz="4000">
              <a:solidFill>
                <a:srgbClr val="FFFFFF"/>
              </a:solidFill>
            </a:endParaRPr>
          </a:p>
        </p:txBody>
      </p:sp>
      <p:graphicFrame>
        <p:nvGraphicFramePr>
          <p:cNvPr id="113" name="Content Placeholder 2">
            <a:extLst>
              <a:ext uri="{FF2B5EF4-FFF2-40B4-BE49-F238E27FC236}">
                <a16:creationId xmlns:a16="http://schemas.microsoft.com/office/drawing/2014/main" id="{70E03A1D-1765-F20D-45B8-728501F21029}"/>
              </a:ext>
            </a:extLst>
          </p:cNvPr>
          <p:cNvGraphicFramePr>
            <a:graphicFrameLocks noGrp="1"/>
          </p:cNvGraphicFramePr>
          <p:nvPr>
            <p:ph idx="1"/>
            <p:extLst>
              <p:ext uri="{D42A27DB-BD31-4B8C-83A1-F6EECF244321}">
                <p14:modId xmlns:p14="http://schemas.microsoft.com/office/powerpoint/2010/main" val="3394415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94944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111E-ED6A-914C-8068-A90DA36C5DB1}"/>
              </a:ext>
            </a:extLst>
          </p:cNvPr>
          <p:cNvSpPr>
            <a:spLocks noGrp="1"/>
          </p:cNvSpPr>
          <p:nvPr>
            <p:ph type="title"/>
          </p:nvPr>
        </p:nvSpPr>
        <p:spPr>
          <a:xfrm>
            <a:off x="777723" y="-372684"/>
            <a:ext cx="3464077" cy="1367896"/>
          </a:xfrm>
        </p:spPr>
        <p:txBody>
          <a:bodyPr>
            <a:normAutofit/>
          </a:bodyPr>
          <a:lstStyle/>
          <a:p>
            <a:r>
              <a:rPr lang="en-US" sz="2800"/>
              <a:t>Budget Spend</a:t>
            </a:r>
          </a:p>
        </p:txBody>
      </p:sp>
      <p:graphicFrame>
        <p:nvGraphicFramePr>
          <p:cNvPr id="5" name="Content Placeholder 4">
            <a:extLst>
              <a:ext uri="{FF2B5EF4-FFF2-40B4-BE49-F238E27FC236}">
                <a16:creationId xmlns:a16="http://schemas.microsoft.com/office/drawing/2014/main" id="{49792949-054D-9BED-C4CF-D765A20F79EE}"/>
              </a:ext>
            </a:extLst>
          </p:cNvPr>
          <p:cNvGraphicFramePr>
            <a:graphicFrameLocks noGrp="1"/>
          </p:cNvGraphicFramePr>
          <p:nvPr>
            <p:ph idx="1"/>
            <p:extLst>
              <p:ext uri="{D42A27DB-BD31-4B8C-83A1-F6EECF244321}">
                <p14:modId xmlns:p14="http://schemas.microsoft.com/office/powerpoint/2010/main" val="3198037495"/>
              </p:ext>
            </p:extLst>
          </p:nvPr>
        </p:nvGraphicFramePr>
        <p:xfrm>
          <a:off x="801723" y="2259530"/>
          <a:ext cx="10515596" cy="1453515"/>
        </p:xfrm>
        <a:graphic>
          <a:graphicData uri="http://schemas.openxmlformats.org/drawingml/2006/table">
            <a:tbl>
              <a:tblPr bandRow="1">
                <a:tableStyleId>{5C22544A-7EE6-4342-B048-85BDC9FD1C3A}</a:tableStyleId>
              </a:tblPr>
              <a:tblGrid>
                <a:gridCol w="1502228">
                  <a:extLst>
                    <a:ext uri="{9D8B030D-6E8A-4147-A177-3AD203B41FA5}">
                      <a16:colId xmlns:a16="http://schemas.microsoft.com/office/drawing/2014/main" val="1009965760"/>
                    </a:ext>
                  </a:extLst>
                </a:gridCol>
                <a:gridCol w="1502228">
                  <a:extLst>
                    <a:ext uri="{9D8B030D-6E8A-4147-A177-3AD203B41FA5}">
                      <a16:colId xmlns:a16="http://schemas.microsoft.com/office/drawing/2014/main" val="2126202065"/>
                    </a:ext>
                  </a:extLst>
                </a:gridCol>
                <a:gridCol w="1502228">
                  <a:extLst>
                    <a:ext uri="{9D8B030D-6E8A-4147-A177-3AD203B41FA5}">
                      <a16:colId xmlns:a16="http://schemas.microsoft.com/office/drawing/2014/main" val="2366210926"/>
                    </a:ext>
                  </a:extLst>
                </a:gridCol>
                <a:gridCol w="1502228">
                  <a:extLst>
                    <a:ext uri="{9D8B030D-6E8A-4147-A177-3AD203B41FA5}">
                      <a16:colId xmlns:a16="http://schemas.microsoft.com/office/drawing/2014/main" val="1048978140"/>
                    </a:ext>
                  </a:extLst>
                </a:gridCol>
                <a:gridCol w="1502228">
                  <a:extLst>
                    <a:ext uri="{9D8B030D-6E8A-4147-A177-3AD203B41FA5}">
                      <a16:colId xmlns:a16="http://schemas.microsoft.com/office/drawing/2014/main" val="3468426838"/>
                    </a:ext>
                  </a:extLst>
                </a:gridCol>
                <a:gridCol w="1502228">
                  <a:extLst>
                    <a:ext uri="{9D8B030D-6E8A-4147-A177-3AD203B41FA5}">
                      <a16:colId xmlns:a16="http://schemas.microsoft.com/office/drawing/2014/main" val="782733419"/>
                    </a:ext>
                  </a:extLst>
                </a:gridCol>
                <a:gridCol w="1502228">
                  <a:extLst>
                    <a:ext uri="{9D8B030D-6E8A-4147-A177-3AD203B41FA5}">
                      <a16:colId xmlns:a16="http://schemas.microsoft.com/office/drawing/2014/main" val="3399555219"/>
                    </a:ext>
                  </a:extLst>
                </a:gridCol>
              </a:tblGrid>
              <a:tr h="161925">
                <a:tc gridSpan="7">
                  <a:txBody>
                    <a:bodyPr/>
                    <a:lstStyle/>
                    <a:p>
                      <a:pPr rtl="0" fontAlgn="b"/>
                      <a:r>
                        <a:rPr lang="en-US" sz="1000" b="1">
                          <a:solidFill>
                            <a:srgbClr val="FFFFFF"/>
                          </a:solidFill>
                          <a:effectLst/>
                          <a:latin typeface="Arial"/>
                        </a:rPr>
                        <a:t>Q1 Budget Actuals This is the actual campaigns spend during Q1</a:t>
                      </a:r>
                    </a:p>
                  </a:txBody>
                  <a:tcPr marL="9525" marR="9525" marT="9525" anchor="b">
                    <a:lnL w="6350" cap="flat" cmpd="sng" algn="ctr">
                      <a:solidFill>
                        <a:srgbClr val="308D35"/>
                      </a:solidFill>
                      <a:prstDash val="solid"/>
                      <a:round/>
                      <a:headEnd type="none" w="med" len="med"/>
                      <a:tailEnd type="none" w="med" len="med"/>
                    </a:lnL>
                    <a:lnR>
                      <a:noFill/>
                    </a:lnR>
                    <a:lnT w="6350" cap="flat" cmpd="sng" algn="ctr">
                      <a:solidFill>
                        <a:srgbClr val="308D35"/>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46873446"/>
                  </a:ext>
                </a:extLst>
              </a:tr>
              <a:tr h="161925">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a:rPr>
                        <a:t>Bird</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a:rPr>
                        <a:t>Cat</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a:rPr>
                        <a:t>Dog</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a:rPr>
                        <a:t>Fish</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a:rPr>
                        <a:t>Reptile</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a:rPr>
                        <a:t>Total</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extLst>
                  <a:ext uri="{0D108BD9-81ED-4DB2-BD59-A6C34878D82A}">
                    <a16:rowId xmlns:a16="http://schemas.microsoft.com/office/drawing/2014/main" val="3009700700"/>
                  </a:ext>
                </a:extLst>
              </a:tr>
              <a:tr h="161925">
                <a:tc>
                  <a:txBody>
                    <a:bodyPr/>
                    <a:lstStyle/>
                    <a:p>
                      <a:pPr rtl="0" fontAlgn="b"/>
                      <a:r>
                        <a:rPr lang="en-US" sz="1000">
                          <a:effectLst/>
                          <a:latin typeface="Arial"/>
                        </a:rPr>
                        <a:t>SEM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fontAlgn="b"/>
                      <a:r>
                        <a:rPr lang="en-US" sz="1000">
                          <a:effectLst/>
                          <a:latin typeface="Arial"/>
                        </a:rPr>
                        <a:t>$38,407.21</a:t>
                      </a:r>
                    </a:p>
                  </a:txBody>
                  <a:tcPr marL="9525" marR="9525" marT="9525" anchor="b">
                    <a:lnL w="6350" cap="flat" cmpd="sng" algn="ctr">
                      <a:solidFill>
                        <a:srgbClr val="CCCCCC"/>
                      </a:solidFill>
                      <a:prstDash val="solid"/>
                      <a:round/>
                      <a:headEnd type="none" w="med" len="med"/>
                      <a:tailEnd type="none" w="med" len="med"/>
                    </a:lnL>
                    <a:lnR>
                      <a:noFill/>
                    </a:lnR>
                    <a:lnT w="6350" cap="flat" cmpd="sng" algn="ctr">
                      <a:solidFill>
                        <a:srgbClr val="CCCCCC"/>
                      </a:solidFill>
                      <a:prstDash val="solid"/>
                      <a:round/>
                      <a:headEnd type="none" w="med" len="med"/>
                      <a:tailEnd type="none" w="med" len="med"/>
                    </a:lnT>
                    <a:lnB>
                      <a:noFill/>
                    </a:lnB>
                    <a:noFill/>
                  </a:tcPr>
                </a:tc>
                <a:tc>
                  <a:txBody>
                    <a:bodyPr/>
                    <a:lstStyle/>
                    <a:p>
                      <a:pPr algn="r" fontAlgn="b"/>
                      <a:r>
                        <a:rPr lang="en-US" sz="1000">
                          <a:effectLst/>
                          <a:latin typeface="Arial"/>
                        </a:rPr>
                        <a:t>$57,953.68</a:t>
                      </a:r>
                    </a:p>
                  </a:txBody>
                  <a:tcPr marL="9525" marR="9525" marT="9525" anchor="b">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b"/>
                      <a:r>
                        <a:rPr lang="en-US" sz="1000">
                          <a:effectLst/>
                          <a:latin typeface="Arial"/>
                        </a:rPr>
                        <a:t>$51,155.53</a:t>
                      </a:r>
                    </a:p>
                  </a:txBody>
                  <a:tcPr marL="9525" marR="9525" marT="9525" anchor="b">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b"/>
                      <a:r>
                        <a:rPr lang="en-US" sz="1000">
                          <a:effectLst/>
                          <a:latin typeface="Arial"/>
                        </a:rPr>
                        <a:t>$21,962.61</a:t>
                      </a:r>
                    </a:p>
                  </a:txBody>
                  <a:tcPr marL="9525" marR="9525" marT="9525" anchor="b">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a:noFill/>
                    </a:lnB>
                    <a:no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a:txBody>
                    <a:bodyPr/>
                    <a:lstStyle/>
                    <a:p>
                      <a:pPr algn="r" rtl="0" fontAlgn="b"/>
                      <a:r>
                        <a:rPr lang="en-US" sz="1000">
                          <a:effectLst/>
                          <a:latin typeface="Arial"/>
                        </a:rPr>
                        <a:t>$169,479.04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545691326"/>
                  </a:ext>
                </a:extLst>
              </a:tr>
              <a:tr h="161925">
                <a:tc>
                  <a:txBody>
                    <a:bodyPr/>
                    <a:lstStyle/>
                    <a:p>
                      <a:pPr rtl="0" fontAlgn="b"/>
                      <a:r>
                        <a:rPr lang="en-US" sz="1000">
                          <a:effectLst/>
                          <a:latin typeface="Arial"/>
                        </a:rPr>
                        <a:t>SEM (Conquest)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fontAlgn="b"/>
                      <a:r>
                        <a:rPr lang="en-US" sz="1000">
                          <a:effectLst/>
                          <a:latin typeface="Arial"/>
                        </a:rPr>
                        <a:t>$9,036.99 </a:t>
                      </a:r>
                    </a:p>
                  </a:txBody>
                  <a:tcPr marL="9525" marR="9525" marT="9525" anchor="b">
                    <a:lnL w="6350" cap="flat" cmpd="sng" algn="ctr">
                      <a:solidFill>
                        <a:srgbClr val="CCCCCC"/>
                      </a:solidFill>
                      <a:prstDash val="solid"/>
                      <a:round/>
                      <a:headEnd type="none" w="med" len="med"/>
                      <a:tailEnd type="none" w="med" len="med"/>
                    </a:lnL>
                    <a:lnR>
                      <a:noFill/>
                    </a:lnR>
                    <a:lnT>
                      <a:noFill/>
                    </a:lnT>
                    <a:lnB w="6350" cap="flat" cmpd="sng" algn="ctr">
                      <a:solidFill>
                        <a:srgbClr val="CCCCCC"/>
                      </a:solidFill>
                      <a:prstDash val="solid"/>
                      <a:round/>
                      <a:headEnd type="none" w="med" len="med"/>
                      <a:tailEnd type="none" w="med" len="med"/>
                    </a:lnB>
                    <a:noFill/>
                  </a:tcPr>
                </a:tc>
                <a:tc>
                  <a:txBody>
                    <a:bodyPr/>
                    <a:lstStyle/>
                    <a:p>
                      <a:pPr algn="r" fontAlgn="b"/>
                      <a:r>
                        <a:rPr lang="en-US" sz="1000">
                          <a:effectLst/>
                          <a:latin typeface="Arial"/>
                        </a:rPr>
                        <a:t>$13,636.16</a:t>
                      </a:r>
                    </a:p>
                  </a:txBody>
                  <a:tcPr marL="9525" marR="9525" marT="9525" anchor="b">
                    <a:lnL>
                      <a:noFill/>
                    </a:lnL>
                    <a:lnR>
                      <a:noFill/>
                    </a:lnR>
                    <a:lnT>
                      <a:noFill/>
                    </a:lnT>
                    <a:lnB w="6350" cap="flat" cmpd="sng" algn="ctr">
                      <a:solidFill>
                        <a:srgbClr val="CCCCCC"/>
                      </a:solidFill>
                      <a:prstDash val="solid"/>
                      <a:round/>
                      <a:headEnd type="none" w="med" len="med"/>
                      <a:tailEnd type="none" w="med" len="med"/>
                    </a:lnB>
                    <a:noFill/>
                  </a:tcPr>
                </a:tc>
                <a:tc>
                  <a:txBody>
                    <a:bodyPr/>
                    <a:lstStyle/>
                    <a:p>
                      <a:pPr algn="r" fontAlgn="b"/>
                      <a:r>
                        <a:rPr lang="en-US" sz="1000">
                          <a:effectLst/>
                          <a:latin typeface="Arial"/>
                        </a:rPr>
                        <a:t>$12,036.60</a:t>
                      </a:r>
                    </a:p>
                  </a:txBody>
                  <a:tcPr marL="9525" marR="9525" marT="9525" anchor="b">
                    <a:lnL>
                      <a:noFill/>
                    </a:lnL>
                    <a:lnR>
                      <a:noFill/>
                    </a:lnR>
                    <a:lnT>
                      <a:noFill/>
                    </a:lnT>
                    <a:lnB w="6350" cap="flat" cmpd="sng" algn="ctr">
                      <a:solidFill>
                        <a:srgbClr val="CCCCCC"/>
                      </a:solidFill>
                      <a:prstDash val="solid"/>
                      <a:round/>
                      <a:headEnd type="none" w="med" len="med"/>
                      <a:tailEnd type="none" w="med" len="med"/>
                    </a:lnB>
                    <a:noFill/>
                  </a:tcPr>
                </a:tc>
                <a:tc>
                  <a:txBody>
                    <a:bodyPr/>
                    <a:lstStyle/>
                    <a:p>
                      <a:pPr algn="r" fontAlgn="b"/>
                      <a:r>
                        <a:rPr lang="en-US" sz="1000">
                          <a:effectLst/>
                          <a:latin typeface="Arial"/>
                        </a:rPr>
                        <a:t>$5,167.67</a:t>
                      </a:r>
                    </a:p>
                  </a:txBody>
                  <a:tcPr marL="9525" marR="9525" marT="9525" anchor="b">
                    <a:lnL>
                      <a:noFill/>
                    </a:lnL>
                    <a:lnR w="6350" cap="flat" cmpd="sng" algn="ctr">
                      <a:solidFill>
                        <a:srgbClr val="CCCCCC"/>
                      </a:solidFill>
                      <a:prstDash val="solid"/>
                      <a:round/>
                      <a:headEnd type="none" w="med" len="med"/>
                      <a:tailEnd type="none" w="med" len="med"/>
                    </a:lnR>
                    <a:lnT>
                      <a:noFill/>
                    </a:lnT>
                    <a:lnB w="6350" cap="flat" cmpd="sng" algn="ctr">
                      <a:solidFill>
                        <a:srgbClr val="CCCCCC"/>
                      </a:solidFill>
                      <a:prstDash val="solid"/>
                      <a:round/>
                      <a:headEnd type="none" w="med" len="med"/>
                      <a:tailEnd type="none" w="med" len="med"/>
                    </a:lnB>
                    <a:no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a:txBody>
                    <a:bodyPr/>
                    <a:lstStyle/>
                    <a:p>
                      <a:pPr algn="r" rtl="0" fontAlgn="b"/>
                      <a:r>
                        <a:rPr lang="en-US" sz="1000">
                          <a:effectLst/>
                          <a:latin typeface="Arial"/>
                        </a:rPr>
                        <a:t>$39,877.42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extLst>
                  <a:ext uri="{0D108BD9-81ED-4DB2-BD59-A6C34878D82A}">
                    <a16:rowId xmlns:a16="http://schemas.microsoft.com/office/drawing/2014/main" val="3243677511"/>
                  </a:ext>
                </a:extLst>
              </a:tr>
              <a:tr h="152400">
                <a:tc>
                  <a:txBody>
                    <a:bodyPr/>
                    <a:lstStyle/>
                    <a:p>
                      <a:pPr rtl="0" fontAlgn="b"/>
                      <a:r>
                        <a:rPr lang="en-US" sz="1000">
                          <a:effectLst/>
                          <a:latin typeface="Arial"/>
                        </a:rPr>
                        <a:t>Social (Awareness)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$67,290.51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$159,985.89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$65,170.91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$65,651.26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$54,281.49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$412,380.06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16029003"/>
                  </a:ext>
                </a:extLst>
              </a:tr>
              <a:tr h="161925">
                <a:tc>
                  <a:txBody>
                    <a:bodyPr/>
                    <a:lstStyle/>
                    <a:p>
                      <a:pPr rtl="0" fontAlgn="b"/>
                      <a:r>
                        <a:rPr lang="en-US" sz="1000">
                          <a:effectLst/>
                          <a:latin typeface="Arial"/>
                        </a:rPr>
                        <a:t>Social (Retargeting)</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a:rPr>
                        <a:t>$172,941.55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fontAlgn="b"/>
                      <a:r>
                        <a:rPr lang="en-US" sz="1000">
                          <a:effectLst/>
                          <a:latin typeface="Arial"/>
                        </a:rPr>
                        <a:t>$345,301.43</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US" sz="1000">
                          <a:effectLst/>
                          <a:latin typeface="Arial"/>
                        </a:rPr>
                        <a:t>$384,679.17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a:rPr>
                        <a:t>$105,181.35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a:rPr>
                        <a:t>$77,188.36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a:rPr>
                        <a:t>$1,085,291.86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extLst>
                  <a:ext uri="{0D108BD9-81ED-4DB2-BD59-A6C34878D82A}">
                    <a16:rowId xmlns:a16="http://schemas.microsoft.com/office/drawing/2014/main" val="999643021"/>
                  </a:ext>
                </a:extLst>
              </a:tr>
              <a:tr h="152400">
                <a:tc>
                  <a:txBody>
                    <a:bodyPr/>
                    <a:lstStyle/>
                    <a:p>
                      <a:pPr rtl="0" fontAlgn="b"/>
                      <a:r>
                        <a:rPr lang="en-US" sz="1000">
                          <a:effectLst/>
                          <a:latin typeface="Arial"/>
                        </a:rPr>
                        <a:t>Totals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$287,676.26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$576,877.16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$513,042.21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$197,962.89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$131,469.85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a:rPr>
                        <a:t>$1,707,028.38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70450235"/>
                  </a:ext>
                </a:extLst>
              </a:tr>
            </a:tbl>
          </a:graphicData>
        </a:graphic>
      </p:graphicFrame>
      <p:graphicFrame>
        <p:nvGraphicFramePr>
          <p:cNvPr id="7" name="Table 6">
            <a:extLst>
              <a:ext uri="{FF2B5EF4-FFF2-40B4-BE49-F238E27FC236}">
                <a16:creationId xmlns:a16="http://schemas.microsoft.com/office/drawing/2014/main" id="{D6F9F281-8370-31DA-A4BA-62AA9A07A01F}"/>
              </a:ext>
            </a:extLst>
          </p:cNvPr>
          <p:cNvGraphicFramePr>
            <a:graphicFrameLocks noGrp="1"/>
          </p:cNvGraphicFramePr>
          <p:nvPr>
            <p:extLst>
              <p:ext uri="{D42A27DB-BD31-4B8C-83A1-F6EECF244321}">
                <p14:modId xmlns:p14="http://schemas.microsoft.com/office/powerpoint/2010/main" val="1347651092"/>
              </p:ext>
            </p:extLst>
          </p:nvPr>
        </p:nvGraphicFramePr>
        <p:xfrm>
          <a:off x="813596" y="5381727"/>
          <a:ext cx="10589523" cy="1453515"/>
        </p:xfrm>
        <a:graphic>
          <a:graphicData uri="http://schemas.openxmlformats.org/drawingml/2006/table">
            <a:tbl>
              <a:tblPr bandRow="1">
                <a:tableStyleId>{5C22544A-7EE6-4342-B048-85BDC9FD1C3A}</a:tableStyleId>
              </a:tblPr>
              <a:tblGrid>
                <a:gridCol w="1512789">
                  <a:extLst>
                    <a:ext uri="{9D8B030D-6E8A-4147-A177-3AD203B41FA5}">
                      <a16:colId xmlns:a16="http://schemas.microsoft.com/office/drawing/2014/main" val="870910603"/>
                    </a:ext>
                  </a:extLst>
                </a:gridCol>
                <a:gridCol w="1512789">
                  <a:extLst>
                    <a:ext uri="{9D8B030D-6E8A-4147-A177-3AD203B41FA5}">
                      <a16:colId xmlns:a16="http://schemas.microsoft.com/office/drawing/2014/main" val="1345543302"/>
                    </a:ext>
                  </a:extLst>
                </a:gridCol>
                <a:gridCol w="1512789">
                  <a:extLst>
                    <a:ext uri="{9D8B030D-6E8A-4147-A177-3AD203B41FA5}">
                      <a16:colId xmlns:a16="http://schemas.microsoft.com/office/drawing/2014/main" val="3193269060"/>
                    </a:ext>
                  </a:extLst>
                </a:gridCol>
                <a:gridCol w="1512789">
                  <a:extLst>
                    <a:ext uri="{9D8B030D-6E8A-4147-A177-3AD203B41FA5}">
                      <a16:colId xmlns:a16="http://schemas.microsoft.com/office/drawing/2014/main" val="2668878597"/>
                    </a:ext>
                  </a:extLst>
                </a:gridCol>
                <a:gridCol w="1512789">
                  <a:extLst>
                    <a:ext uri="{9D8B030D-6E8A-4147-A177-3AD203B41FA5}">
                      <a16:colId xmlns:a16="http://schemas.microsoft.com/office/drawing/2014/main" val="805657802"/>
                    </a:ext>
                  </a:extLst>
                </a:gridCol>
                <a:gridCol w="1512789">
                  <a:extLst>
                    <a:ext uri="{9D8B030D-6E8A-4147-A177-3AD203B41FA5}">
                      <a16:colId xmlns:a16="http://schemas.microsoft.com/office/drawing/2014/main" val="3082722973"/>
                    </a:ext>
                  </a:extLst>
                </a:gridCol>
                <a:gridCol w="1512789">
                  <a:extLst>
                    <a:ext uri="{9D8B030D-6E8A-4147-A177-3AD203B41FA5}">
                      <a16:colId xmlns:a16="http://schemas.microsoft.com/office/drawing/2014/main" val="2490792732"/>
                    </a:ext>
                  </a:extLst>
                </a:gridCol>
              </a:tblGrid>
              <a:tr h="161925">
                <a:tc gridSpan="7">
                  <a:txBody>
                    <a:bodyPr/>
                    <a:lstStyle/>
                    <a:p>
                      <a:pPr rtl="0" fontAlgn="b"/>
                      <a:r>
                        <a:rPr lang="en-US" sz="1000" b="1">
                          <a:solidFill>
                            <a:srgbClr val="FFFFFF"/>
                          </a:solidFill>
                          <a:effectLst/>
                          <a:latin typeface="Arial" panose="020B0604020202020204" pitchFamily="34" charset="0"/>
                        </a:rPr>
                        <a:t>Q2 Budget Actuals (Hint: This is the actual campaigns spend during Q2)</a:t>
                      </a:r>
                    </a:p>
                  </a:txBody>
                  <a:tcPr marL="9525" marR="9525" marT="9525" anchor="b">
                    <a:lnL w="6350" cap="flat" cmpd="sng" algn="ctr">
                      <a:solidFill>
                        <a:srgbClr val="F0EF36"/>
                      </a:solidFill>
                      <a:prstDash val="solid"/>
                      <a:round/>
                      <a:headEnd type="none" w="med" len="med"/>
                      <a:tailEnd type="none" w="med" len="med"/>
                    </a:lnL>
                    <a:lnR>
                      <a:noFill/>
                    </a:lnR>
                    <a:lnT w="6350" cap="flat" cmpd="sng" algn="ctr">
                      <a:solidFill>
                        <a:srgbClr val="F0EF36"/>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46173135"/>
                  </a:ext>
                </a:extLst>
              </a:tr>
              <a:tr h="161925">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Bird</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Cat</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Dog</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Fish</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Reptile</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Total</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extLst>
                  <a:ext uri="{0D108BD9-81ED-4DB2-BD59-A6C34878D82A}">
                    <a16:rowId xmlns:a16="http://schemas.microsoft.com/office/drawing/2014/main" val="2790233919"/>
                  </a:ext>
                </a:extLst>
              </a:tr>
              <a:tr h="161925">
                <a:tc>
                  <a:txBody>
                    <a:bodyPr/>
                    <a:lstStyle/>
                    <a:p>
                      <a:pPr rtl="0" fontAlgn="b"/>
                      <a:r>
                        <a:rPr lang="en-US" sz="1000">
                          <a:effectLst/>
                          <a:latin typeface="Arial" panose="020B0604020202020204" pitchFamily="34" charset="0"/>
                        </a:rPr>
                        <a:t>SEM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fontAlgn="b"/>
                      <a:r>
                        <a:rPr lang="en-US" sz="1000">
                          <a:effectLst/>
                          <a:latin typeface="Arial" panose="020B0604020202020204" pitchFamily="34" charset="0"/>
                        </a:rPr>
                        <a:t>$38,530.87</a:t>
                      </a:r>
                    </a:p>
                  </a:txBody>
                  <a:tcPr marL="9525" marR="9525" marT="9525" anchor="b">
                    <a:lnL w="6350" cap="flat" cmpd="sng" algn="ctr">
                      <a:solidFill>
                        <a:srgbClr val="CCCCCC"/>
                      </a:solidFill>
                      <a:prstDash val="solid"/>
                      <a:round/>
                      <a:headEnd type="none" w="med" len="med"/>
                      <a:tailEnd type="none" w="med" len="med"/>
                    </a:lnL>
                    <a:lnR>
                      <a:noFill/>
                    </a:lnR>
                    <a:lnT w="6350" cap="flat" cmpd="sng" algn="ctr">
                      <a:solidFill>
                        <a:srgbClr val="CCCCCC"/>
                      </a:solidFill>
                      <a:prstDash val="solid"/>
                      <a:round/>
                      <a:headEnd type="none" w="med" len="med"/>
                      <a:tailEnd type="none" w="med" len="med"/>
                    </a:lnT>
                    <a:lnB>
                      <a:noFill/>
                    </a:lnB>
                    <a:noFill/>
                  </a:tcPr>
                </a:tc>
                <a:tc>
                  <a:txBody>
                    <a:bodyPr/>
                    <a:lstStyle/>
                    <a:p>
                      <a:pPr algn="r" fontAlgn="b"/>
                      <a:r>
                        <a:rPr lang="en-US" sz="1000">
                          <a:effectLst/>
                          <a:latin typeface="Arial" panose="020B0604020202020204" pitchFamily="34" charset="0"/>
                        </a:rPr>
                        <a:t>$50,582.83</a:t>
                      </a:r>
                    </a:p>
                  </a:txBody>
                  <a:tcPr marL="9525" marR="9525" marT="9525" anchor="b">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b"/>
                      <a:r>
                        <a:rPr lang="en-US" sz="1000">
                          <a:effectLst/>
                          <a:latin typeface="Arial" panose="020B0604020202020204" pitchFamily="34" charset="0"/>
                        </a:rPr>
                        <a:t>$58,922.05</a:t>
                      </a:r>
                    </a:p>
                  </a:txBody>
                  <a:tcPr marL="9525" marR="9525" marT="9525" anchor="b">
                    <a:lnL>
                      <a:noFill/>
                    </a:lnL>
                    <a:lnR>
                      <a:noFill/>
                    </a:lnR>
                    <a:lnT w="6350" cap="flat" cmpd="sng" algn="ctr">
                      <a:solidFill>
                        <a:srgbClr val="CCCCCC"/>
                      </a:solidFill>
                      <a:prstDash val="solid"/>
                      <a:round/>
                      <a:headEnd type="none" w="med" len="med"/>
                      <a:tailEnd type="none" w="med" len="med"/>
                    </a:lnT>
                    <a:lnB>
                      <a:noFill/>
                    </a:lnB>
                    <a:noFill/>
                  </a:tcPr>
                </a:tc>
                <a:tc>
                  <a:txBody>
                    <a:bodyPr/>
                    <a:lstStyle/>
                    <a:p>
                      <a:pPr algn="r" fontAlgn="b"/>
                      <a:r>
                        <a:rPr lang="en-US" sz="1000">
                          <a:effectLst/>
                          <a:latin typeface="Arial" panose="020B0604020202020204" pitchFamily="34" charset="0"/>
                        </a:rPr>
                        <a:t>$25,521.57</a:t>
                      </a:r>
                    </a:p>
                  </a:txBody>
                  <a:tcPr marL="9525" marR="9525" marT="9525" anchor="b">
                    <a:lnL>
                      <a:noFill/>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a:noFill/>
                    </a:lnB>
                    <a:no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a:txBody>
                    <a:bodyPr/>
                    <a:lstStyle/>
                    <a:p>
                      <a:pPr algn="r" rtl="0" fontAlgn="b"/>
                      <a:r>
                        <a:rPr lang="en-US" sz="1000">
                          <a:effectLst/>
                          <a:latin typeface="Arial" panose="020B0604020202020204" pitchFamily="34" charset="0"/>
                        </a:rPr>
                        <a:t>$173,557.32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95486575"/>
                  </a:ext>
                </a:extLst>
              </a:tr>
              <a:tr h="161925">
                <a:tc>
                  <a:txBody>
                    <a:bodyPr/>
                    <a:lstStyle/>
                    <a:p>
                      <a:pPr rtl="0" fontAlgn="b"/>
                      <a:r>
                        <a:rPr lang="en-US" sz="1000">
                          <a:effectLst/>
                          <a:latin typeface="Arial" panose="020B0604020202020204" pitchFamily="34" charset="0"/>
                        </a:rPr>
                        <a:t>SEM (Conquest)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fontAlgn="b"/>
                      <a:r>
                        <a:rPr lang="en-US" sz="1000">
                          <a:effectLst/>
                          <a:latin typeface="Arial" panose="020B0604020202020204" pitchFamily="34" charset="0"/>
                        </a:rPr>
                        <a:t>$9,066.09</a:t>
                      </a:r>
                    </a:p>
                  </a:txBody>
                  <a:tcPr marL="9525" marR="9525" marT="9525" anchor="b">
                    <a:lnL w="6350" cap="flat" cmpd="sng" algn="ctr">
                      <a:solidFill>
                        <a:srgbClr val="CCCCCC"/>
                      </a:solidFill>
                      <a:prstDash val="solid"/>
                      <a:round/>
                      <a:headEnd type="none" w="med" len="med"/>
                      <a:tailEnd type="none" w="med" len="med"/>
                    </a:lnL>
                    <a:lnR>
                      <a:noFill/>
                    </a:lnR>
                    <a:lnT>
                      <a:noFill/>
                    </a:lnT>
                    <a:lnB w="6350" cap="flat" cmpd="sng" algn="ctr">
                      <a:solidFill>
                        <a:srgbClr val="CCCCCC"/>
                      </a:solidFill>
                      <a:prstDash val="solid"/>
                      <a:round/>
                      <a:headEnd type="none" w="med" len="med"/>
                      <a:tailEnd type="none" w="med" len="med"/>
                    </a:lnB>
                    <a:noFill/>
                  </a:tcPr>
                </a:tc>
                <a:tc>
                  <a:txBody>
                    <a:bodyPr/>
                    <a:lstStyle/>
                    <a:p>
                      <a:pPr algn="r" fontAlgn="b"/>
                      <a:r>
                        <a:rPr lang="en-US" sz="1000">
                          <a:effectLst/>
                          <a:latin typeface="Arial" panose="020B0604020202020204" pitchFamily="34" charset="0"/>
                        </a:rPr>
                        <a:t>$11,901.84</a:t>
                      </a:r>
                    </a:p>
                  </a:txBody>
                  <a:tcPr marL="9525" marR="9525" marT="9525" anchor="b">
                    <a:lnL>
                      <a:noFill/>
                    </a:lnL>
                    <a:lnR>
                      <a:noFill/>
                    </a:lnR>
                    <a:lnT>
                      <a:noFill/>
                    </a:lnT>
                    <a:lnB w="6350" cap="flat" cmpd="sng" algn="ctr">
                      <a:solidFill>
                        <a:srgbClr val="CCCCCC"/>
                      </a:solidFill>
                      <a:prstDash val="solid"/>
                      <a:round/>
                      <a:headEnd type="none" w="med" len="med"/>
                      <a:tailEnd type="none" w="med" len="med"/>
                    </a:lnB>
                    <a:noFill/>
                  </a:tcPr>
                </a:tc>
                <a:tc>
                  <a:txBody>
                    <a:bodyPr/>
                    <a:lstStyle/>
                    <a:p>
                      <a:pPr algn="r" fontAlgn="b"/>
                      <a:r>
                        <a:rPr lang="en-US" sz="1000">
                          <a:effectLst/>
                          <a:latin typeface="Arial" panose="020B0604020202020204" pitchFamily="34" charset="0"/>
                        </a:rPr>
                        <a:t>$13,864.01</a:t>
                      </a:r>
                    </a:p>
                  </a:txBody>
                  <a:tcPr marL="9525" marR="9525" marT="9525" anchor="b">
                    <a:lnL>
                      <a:noFill/>
                    </a:lnL>
                    <a:lnR>
                      <a:noFill/>
                    </a:lnR>
                    <a:lnT>
                      <a:noFill/>
                    </a:lnT>
                    <a:lnB w="6350" cap="flat" cmpd="sng" algn="ctr">
                      <a:solidFill>
                        <a:srgbClr val="CCCCCC"/>
                      </a:solidFill>
                      <a:prstDash val="solid"/>
                      <a:round/>
                      <a:headEnd type="none" w="med" len="med"/>
                      <a:tailEnd type="none" w="med" len="med"/>
                    </a:lnB>
                    <a:noFill/>
                  </a:tcPr>
                </a:tc>
                <a:tc>
                  <a:txBody>
                    <a:bodyPr/>
                    <a:lstStyle/>
                    <a:p>
                      <a:pPr algn="r" fontAlgn="b"/>
                      <a:r>
                        <a:rPr lang="en-US" sz="1000">
                          <a:effectLst/>
                          <a:latin typeface="Arial" panose="020B0604020202020204" pitchFamily="34" charset="0"/>
                        </a:rPr>
                        <a:t>$6,005.07</a:t>
                      </a:r>
                    </a:p>
                  </a:txBody>
                  <a:tcPr marL="9525" marR="9525" marT="9525" anchor="b">
                    <a:lnL>
                      <a:noFill/>
                    </a:lnL>
                    <a:lnR w="6350" cap="flat" cmpd="sng" algn="ctr">
                      <a:solidFill>
                        <a:srgbClr val="CCCCCC"/>
                      </a:solidFill>
                      <a:prstDash val="solid"/>
                      <a:round/>
                      <a:headEnd type="none" w="med" len="med"/>
                      <a:tailEnd type="none" w="med" len="med"/>
                    </a:lnR>
                    <a:lnT>
                      <a:noFill/>
                    </a:lnT>
                    <a:lnB w="6350" cap="flat" cmpd="sng" algn="ctr">
                      <a:solidFill>
                        <a:srgbClr val="CCCCCC"/>
                      </a:solidFill>
                      <a:prstDash val="solid"/>
                      <a:round/>
                      <a:headEnd type="none" w="med" len="med"/>
                      <a:tailEnd type="none" w="med" len="med"/>
                    </a:lnB>
                    <a:no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a:txBody>
                    <a:bodyPr/>
                    <a:lstStyle/>
                    <a:p>
                      <a:pPr algn="r" rtl="0" fontAlgn="b"/>
                      <a:r>
                        <a:rPr lang="en-US" sz="1000">
                          <a:effectLst/>
                          <a:latin typeface="Arial" panose="020B0604020202020204" pitchFamily="34" charset="0"/>
                        </a:rPr>
                        <a:t>$40,837.02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extLst>
                  <a:ext uri="{0D108BD9-81ED-4DB2-BD59-A6C34878D82A}">
                    <a16:rowId xmlns:a16="http://schemas.microsoft.com/office/drawing/2014/main" val="839415010"/>
                  </a:ext>
                </a:extLst>
              </a:tr>
              <a:tr h="152400">
                <a:tc>
                  <a:txBody>
                    <a:bodyPr/>
                    <a:lstStyle/>
                    <a:p>
                      <a:pPr rtl="0" fontAlgn="b"/>
                      <a:r>
                        <a:rPr lang="en-US" sz="1000">
                          <a:effectLst/>
                          <a:latin typeface="Arial" panose="020B0604020202020204" pitchFamily="34" charset="0"/>
                        </a:rPr>
                        <a:t>Social (Awareness)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$75,244.80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$146,784.00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$88,368.40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$72,452.80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$54,112.00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$436,962.00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30366866"/>
                  </a:ext>
                </a:extLst>
              </a:tr>
              <a:tr h="152400">
                <a:tc>
                  <a:txBody>
                    <a:bodyPr/>
                    <a:lstStyle/>
                    <a:p>
                      <a:pPr rtl="0" fontAlgn="b"/>
                      <a:r>
                        <a:rPr lang="en-US" sz="1000">
                          <a:effectLst/>
                          <a:latin typeface="Arial" panose="020B0604020202020204" pitchFamily="34" charset="0"/>
                        </a:rPr>
                        <a:t>Social (Retargeting)</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$178,554.68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$343,506.09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$420,905.79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$106,604.17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$76,924.47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$1,126,495.20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extLst>
                  <a:ext uri="{0D108BD9-81ED-4DB2-BD59-A6C34878D82A}">
                    <a16:rowId xmlns:a16="http://schemas.microsoft.com/office/drawing/2014/main" val="1070199739"/>
                  </a:ext>
                </a:extLst>
              </a:tr>
              <a:tr h="152400">
                <a:tc>
                  <a:txBody>
                    <a:bodyPr/>
                    <a:lstStyle/>
                    <a:p>
                      <a:pPr rtl="0" fontAlgn="b"/>
                      <a:r>
                        <a:rPr lang="en-US" sz="1000">
                          <a:effectLst/>
                          <a:latin typeface="Arial" panose="020B0604020202020204" pitchFamily="34" charset="0"/>
                        </a:rPr>
                        <a:t>Totals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$301,396.44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$552,774.76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$582,060.25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$210,583.61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$131,036.47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$1,777,851.53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93597085"/>
                  </a:ext>
                </a:extLst>
              </a:tr>
            </a:tbl>
          </a:graphicData>
        </a:graphic>
      </p:graphicFrame>
      <p:graphicFrame>
        <p:nvGraphicFramePr>
          <p:cNvPr id="9" name="Table 8">
            <a:extLst>
              <a:ext uri="{FF2B5EF4-FFF2-40B4-BE49-F238E27FC236}">
                <a16:creationId xmlns:a16="http://schemas.microsoft.com/office/drawing/2014/main" id="{71FDD036-798F-ABC0-C568-332DB26F6E67}"/>
              </a:ext>
            </a:extLst>
          </p:cNvPr>
          <p:cNvGraphicFramePr>
            <a:graphicFrameLocks noGrp="1"/>
          </p:cNvGraphicFramePr>
          <p:nvPr>
            <p:extLst>
              <p:ext uri="{D42A27DB-BD31-4B8C-83A1-F6EECF244321}">
                <p14:modId xmlns:p14="http://schemas.microsoft.com/office/powerpoint/2010/main" val="3959506078"/>
              </p:ext>
            </p:extLst>
          </p:nvPr>
        </p:nvGraphicFramePr>
        <p:xfrm>
          <a:off x="813120" y="667823"/>
          <a:ext cx="10565331" cy="1453515"/>
        </p:xfrm>
        <a:graphic>
          <a:graphicData uri="http://schemas.openxmlformats.org/drawingml/2006/table">
            <a:tbl>
              <a:tblPr bandRow="1">
                <a:tableStyleId>{5C22544A-7EE6-4342-B048-85BDC9FD1C3A}</a:tableStyleId>
              </a:tblPr>
              <a:tblGrid>
                <a:gridCol w="1509333">
                  <a:extLst>
                    <a:ext uri="{9D8B030D-6E8A-4147-A177-3AD203B41FA5}">
                      <a16:colId xmlns:a16="http://schemas.microsoft.com/office/drawing/2014/main" val="1509755795"/>
                    </a:ext>
                  </a:extLst>
                </a:gridCol>
                <a:gridCol w="1509333">
                  <a:extLst>
                    <a:ext uri="{9D8B030D-6E8A-4147-A177-3AD203B41FA5}">
                      <a16:colId xmlns:a16="http://schemas.microsoft.com/office/drawing/2014/main" val="1801006796"/>
                    </a:ext>
                  </a:extLst>
                </a:gridCol>
                <a:gridCol w="1509333">
                  <a:extLst>
                    <a:ext uri="{9D8B030D-6E8A-4147-A177-3AD203B41FA5}">
                      <a16:colId xmlns:a16="http://schemas.microsoft.com/office/drawing/2014/main" val="559539644"/>
                    </a:ext>
                  </a:extLst>
                </a:gridCol>
                <a:gridCol w="1509333">
                  <a:extLst>
                    <a:ext uri="{9D8B030D-6E8A-4147-A177-3AD203B41FA5}">
                      <a16:colId xmlns:a16="http://schemas.microsoft.com/office/drawing/2014/main" val="264584149"/>
                    </a:ext>
                  </a:extLst>
                </a:gridCol>
                <a:gridCol w="1509333">
                  <a:extLst>
                    <a:ext uri="{9D8B030D-6E8A-4147-A177-3AD203B41FA5}">
                      <a16:colId xmlns:a16="http://schemas.microsoft.com/office/drawing/2014/main" val="2151465717"/>
                    </a:ext>
                  </a:extLst>
                </a:gridCol>
                <a:gridCol w="1509333">
                  <a:extLst>
                    <a:ext uri="{9D8B030D-6E8A-4147-A177-3AD203B41FA5}">
                      <a16:colId xmlns:a16="http://schemas.microsoft.com/office/drawing/2014/main" val="348832251"/>
                    </a:ext>
                  </a:extLst>
                </a:gridCol>
                <a:gridCol w="1509333">
                  <a:extLst>
                    <a:ext uri="{9D8B030D-6E8A-4147-A177-3AD203B41FA5}">
                      <a16:colId xmlns:a16="http://schemas.microsoft.com/office/drawing/2014/main" val="732893964"/>
                    </a:ext>
                  </a:extLst>
                </a:gridCol>
              </a:tblGrid>
              <a:tr h="161925">
                <a:tc gridSpan="7">
                  <a:txBody>
                    <a:bodyPr/>
                    <a:lstStyle/>
                    <a:p>
                      <a:pPr rtl="0" fontAlgn="b"/>
                      <a:r>
                        <a:rPr lang="en-US" sz="1000" b="1">
                          <a:solidFill>
                            <a:srgbClr val="FFFFFF"/>
                          </a:solidFill>
                          <a:effectLst/>
                          <a:latin typeface="Arial" panose="020B0604020202020204" pitchFamily="34" charset="0"/>
                        </a:rPr>
                        <a:t>Q1 Budget Forecast (Media Budget)</a:t>
                      </a:r>
                    </a:p>
                  </a:txBody>
                  <a:tcPr marL="9525" marR="9525" marT="9525" anchor="b">
                    <a:lnL w="6350" cap="flat" cmpd="sng" algn="ctr">
                      <a:solidFill>
                        <a:srgbClr val="C0E558"/>
                      </a:solidFill>
                      <a:prstDash val="solid"/>
                      <a:round/>
                      <a:headEnd type="none" w="med" len="med"/>
                      <a:tailEnd type="none" w="med" len="med"/>
                    </a:lnL>
                    <a:lnR>
                      <a:noFill/>
                    </a:lnR>
                    <a:lnT w="6350" cap="flat" cmpd="sng" algn="ctr">
                      <a:solidFill>
                        <a:srgbClr val="C0E558"/>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381653"/>
                  </a:ext>
                </a:extLst>
              </a:tr>
              <a:tr h="161925">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panose="020B0604020202020204" pitchFamily="34" charset="0"/>
                        </a:rPr>
                        <a:t>Bird</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panose="020B0604020202020204" pitchFamily="34" charset="0"/>
                        </a:rPr>
                        <a:t>Cat</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panose="020B0604020202020204" pitchFamily="34" charset="0"/>
                        </a:rPr>
                        <a:t>Dog</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panose="020B0604020202020204" pitchFamily="34" charset="0"/>
                        </a:rPr>
                        <a:t>Fish</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panose="020B0604020202020204" pitchFamily="34" charset="0"/>
                        </a:rPr>
                        <a:t>Reptile</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tc>
                  <a:txBody>
                    <a:bodyPr/>
                    <a:lstStyle/>
                    <a:p>
                      <a:pPr rtl="0" fontAlgn="b"/>
                      <a:r>
                        <a:rPr lang="en-US" sz="1000" b="1">
                          <a:solidFill>
                            <a:srgbClr val="FFFFFF"/>
                          </a:solidFill>
                          <a:effectLst/>
                          <a:latin typeface="Arial" panose="020B0604020202020204" pitchFamily="34" charset="0"/>
                        </a:rPr>
                        <a:t>Total</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5B95F9"/>
                    </a:solidFill>
                  </a:tcPr>
                </a:tc>
                <a:extLst>
                  <a:ext uri="{0D108BD9-81ED-4DB2-BD59-A6C34878D82A}">
                    <a16:rowId xmlns:a16="http://schemas.microsoft.com/office/drawing/2014/main" val="3835839614"/>
                  </a:ext>
                </a:extLst>
              </a:tr>
              <a:tr h="152400">
                <a:tc>
                  <a:txBody>
                    <a:bodyPr/>
                    <a:lstStyle/>
                    <a:p>
                      <a:pPr rtl="0" fontAlgn="b"/>
                      <a:r>
                        <a:rPr lang="en-US" sz="1000">
                          <a:effectLst/>
                          <a:latin typeface="Arial" panose="020B0604020202020204" pitchFamily="34" charset="0"/>
                        </a:rPr>
                        <a:t>SEM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$25,000.00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$170,000.00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58236301"/>
                  </a:ext>
                </a:extLst>
              </a:tr>
              <a:tr h="152400">
                <a:tc>
                  <a:txBody>
                    <a:bodyPr/>
                    <a:lstStyle/>
                    <a:p>
                      <a:pPr rtl="0" fontAlgn="b"/>
                      <a:r>
                        <a:rPr lang="en-US" sz="1000">
                          <a:effectLst/>
                          <a:latin typeface="Arial" panose="020B0604020202020204" pitchFamily="34" charset="0"/>
                        </a:rPr>
                        <a:t>SEM (Conquest)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$10,000.00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$12,000.00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$12,000.00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$6,000.00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extLst>
                  <a:ext uri="{0D108BD9-81ED-4DB2-BD59-A6C34878D82A}">
                    <a16:rowId xmlns:a16="http://schemas.microsoft.com/office/drawing/2014/main" val="1502457123"/>
                  </a:ext>
                </a:extLst>
              </a:tr>
              <a:tr h="152400">
                <a:tc>
                  <a:txBody>
                    <a:bodyPr/>
                    <a:lstStyle/>
                    <a:p>
                      <a:pPr rtl="0" fontAlgn="b"/>
                      <a:r>
                        <a:rPr lang="en-US" sz="1000">
                          <a:effectLst/>
                          <a:latin typeface="Arial" panose="020B0604020202020204" pitchFamily="34" charset="0"/>
                        </a:rPr>
                        <a:t>Social (Awareness)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$180,000.00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$350,000.00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$380,000.00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$120,000.00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$80,000.00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$1,110,000.00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58414230"/>
                  </a:ext>
                </a:extLst>
              </a:tr>
              <a:tr h="152400">
                <a:tc>
                  <a:txBody>
                    <a:bodyPr/>
                    <a:lstStyle/>
                    <a:p>
                      <a:pPr rtl="0" fontAlgn="b"/>
                      <a:r>
                        <a:rPr lang="en-US" sz="1000">
                          <a:effectLst/>
                          <a:latin typeface="Arial" panose="020B0604020202020204" pitchFamily="34" charset="0"/>
                        </a:rPr>
                        <a:t>Social (Retargeting)</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$80,000.00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$150,000.00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$60,000.00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$70,000.00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$60,000.00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tc>
                  <a:txBody>
                    <a:bodyPr/>
                    <a:lstStyle/>
                    <a:p>
                      <a:pPr algn="r" rtl="0" fontAlgn="b"/>
                      <a:r>
                        <a:rPr lang="en-US" sz="1000">
                          <a:effectLst/>
                          <a:latin typeface="Arial" panose="020B0604020202020204" pitchFamily="34" charset="0"/>
                        </a:rPr>
                        <a:t>$420,000.00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8F0FE"/>
                    </a:solidFill>
                  </a:tcPr>
                </a:tc>
                <a:extLst>
                  <a:ext uri="{0D108BD9-81ED-4DB2-BD59-A6C34878D82A}">
                    <a16:rowId xmlns:a16="http://schemas.microsoft.com/office/drawing/2014/main" val="1584161265"/>
                  </a:ext>
                </a:extLst>
              </a:tr>
              <a:tr h="152400">
                <a:tc>
                  <a:txBody>
                    <a:bodyPr/>
                    <a:lstStyle/>
                    <a:p>
                      <a:pPr rtl="0" fontAlgn="b"/>
                      <a:r>
                        <a:rPr lang="en-US" sz="1000">
                          <a:effectLst/>
                          <a:latin typeface="Arial" panose="020B0604020202020204" pitchFamily="34" charset="0"/>
                        </a:rPr>
                        <a:t>Totals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$310,000.00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$567,000.00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$502,000.00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$221,000.00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$1,740,000.00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81261604"/>
                  </a:ext>
                </a:extLst>
              </a:tr>
            </a:tbl>
          </a:graphicData>
        </a:graphic>
      </p:graphicFrame>
      <p:graphicFrame>
        <p:nvGraphicFramePr>
          <p:cNvPr id="13" name="Table 12">
            <a:extLst>
              <a:ext uri="{FF2B5EF4-FFF2-40B4-BE49-F238E27FC236}">
                <a16:creationId xmlns:a16="http://schemas.microsoft.com/office/drawing/2014/main" id="{3286A6F9-01F3-07EA-4E1F-423EFC8F95E8}"/>
              </a:ext>
            </a:extLst>
          </p:cNvPr>
          <p:cNvGraphicFramePr>
            <a:graphicFrameLocks noGrp="1"/>
          </p:cNvGraphicFramePr>
          <p:nvPr>
            <p:extLst>
              <p:ext uri="{D42A27DB-BD31-4B8C-83A1-F6EECF244321}">
                <p14:modId xmlns:p14="http://schemas.microsoft.com/office/powerpoint/2010/main" val="1093750322"/>
              </p:ext>
            </p:extLst>
          </p:nvPr>
        </p:nvGraphicFramePr>
        <p:xfrm>
          <a:off x="813501" y="3825442"/>
          <a:ext cx="10565093" cy="1453515"/>
        </p:xfrm>
        <a:graphic>
          <a:graphicData uri="http://schemas.openxmlformats.org/drawingml/2006/table">
            <a:tbl>
              <a:tblPr bandRow="1">
                <a:tableStyleId>{5C22544A-7EE6-4342-B048-85BDC9FD1C3A}</a:tableStyleId>
              </a:tblPr>
              <a:tblGrid>
                <a:gridCol w="1509299">
                  <a:extLst>
                    <a:ext uri="{9D8B030D-6E8A-4147-A177-3AD203B41FA5}">
                      <a16:colId xmlns:a16="http://schemas.microsoft.com/office/drawing/2014/main" val="503982187"/>
                    </a:ext>
                  </a:extLst>
                </a:gridCol>
                <a:gridCol w="1509299">
                  <a:extLst>
                    <a:ext uri="{9D8B030D-6E8A-4147-A177-3AD203B41FA5}">
                      <a16:colId xmlns:a16="http://schemas.microsoft.com/office/drawing/2014/main" val="1470875840"/>
                    </a:ext>
                  </a:extLst>
                </a:gridCol>
                <a:gridCol w="1509299">
                  <a:extLst>
                    <a:ext uri="{9D8B030D-6E8A-4147-A177-3AD203B41FA5}">
                      <a16:colId xmlns:a16="http://schemas.microsoft.com/office/drawing/2014/main" val="1690260004"/>
                    </a:ext>
                  </a:extLst>
                </a:gridCol>
                <a:gridCol w="1509299">
                  <a:extLst>
                    <a:ext uri="{9D8B030D-6E8A-4147-A177-3AD203B41FA5}">
                      <a16:colId xmlns:a16="http://schemas.microsoft.com/office/drawing/2014/main" val="1241883807"/>
                    </a:ext>
                  </a:extLst>
                </a:gridCol>
                <a:gridCol w="1509299">
                  <a:extLst>
                    <a:ext uri="{9D8B030D-6E8A-4147-A177-3AD203B41FA5}">
                      <a16:colId xmlns:a16="http://schemas.microsoft.com/office/drawing/2014/main" val="3942789157"/>
                    </a:ext>
                  </a:extLst>
                </a:gridCol>
                <a:gridCol w="1509299">
                  <a:extLst>
                    <a:ext uri="{9D8B030D-6E8A-4147-A177-3AD203B41FA5}">
                      <a16:colId xmlns:a16="http://schemas.microsoft.com/office/drawing/2014/main" val="2346803024"/>
                    </a:ext>
                  </a:extLst>
                </a:gridCol>
                <a:gridCol w="1509299">
                  <a:extLst>
                    <a:ext uri="{9D8B030D-6E8A-4147-A177-3AD203B41FA5}">
                      <a16:colId xmlns:a16="http://schemas.microsoft.com/office/drawing/2014/main" val="3614288053"/>
                    </a:ext>
                  </a:extLst>
                </a:gridCol>
              </a:tblGrid>
              <a:tr h="161925">
                <a:tc gridSpan="7">
                  <a:txBody>
                    <a:bodyPr/>
                    <a:lstStyle/>
                    <a:p>
                      <a:pPr rtl="0" fontAlgn="b"/>
                      <a:r>
                        <a:rPr lang="en-US" sz="1000" b="1">
                          <a:solidFill>
                            <a:srgbClr val="FFFFFF"/>
                          </a:solidFill>
                          <a:effectLst/>
                          <a:latin typeface="Arial" panose="020B0604020202020204" pitchFamily="34" charset="0"/>
                        </a:rPr>
                        <a:t>Q2 Budget Forecast (Media Budget)</a:t>
                      </a:r>
                    </a:p>
                  </a:txBody>
                  <a:tcPr marL="9525" marR="9525" marT="9525" anchor="b">
                    <a:lnL w="6350" cap="flat" cmpd="sng" algn="ctr">
                      <a:solidFill>
                        <a:srgbClr val="709736"/>
                      </a:solidFill>
                      <a:prstDash val="solid"/>
                      <a:round/>
                      <a:headEnd type="none" w="med" len="med"/>
                      <a:tailEnd type="none" w="med" len="med"/>
                    </a:lnL>
                    <a:lnR>
                      <a:noFill/>
                    </a:lnR>
                    <a:lnT w="6350" cap="flat" cmpd="sng" algn="ctr">
                      <a:solidFill>
                        <a:srgbClr val="709736"/>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01117612"/>
                  </a:ext>
                </a:extLst>
              </a:tr>
              <a:tr h="161925">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Bird</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Cat</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Dog</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Fish</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Reptile</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tc>
                  <a:txBody>
                    <a:bodyPr/>
                    <a:lstStyle/>
                    <a:p>
                      <a:pPr rtl="0" fontAlgn="b"/>
                      <a:r>
                        <a:rPr lang="en-US" sz="1000" b="1">
                          <a:solidFill>
                            <a:srgbClr val="FFFFFF"/>
                          </a:solidFill>
                          <a:effectLst/>
                          <a:latin typeface="Arial" panose="020B0604020202020204" pitchFamily="34" charset="0"/>
                        </a:rPr>
                        <a:t>Total</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8BC34A"/>
                    </a:solidFill>
                  </a:tcPr>
                </a:tc>
                <a:extLst>
                  <a:ext uri="{0D108BD9-81ED-4DB2-BD59-A6C34878D82A}">
                    <a16:rowId xmlns:a16="http://schemas.microsoft.com/office/drawing/2014/main" val="524996776"/>
                  </a:ext>
                </a:extLst>
              </a:tr>
              <a:tr h="152400">
                <a:tc>
                  <a:txBody>
                    <a:bodyPr/>
                    <a:lstStyle/>
                    <a:p>
                      <a:pPr rtl="0" fontAlgn="b"/>
                      <a:r>
                        <a:rPr lang="en-US" sz="1000">
                          <a:effectLst/>
                          <a:latin typeface="Arial" panose="020B0604020202020204" pitchFamily="34" charset="0"/>
                        </a:rPr>
                        <a:t>SEM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$45,000.00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$170,000.00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63636653"/>
                  </a:ext>
                </a:extLst>
              </a:tr>
              <a:tr h="152400">
                <a:tc>
                  <a:txBody>
                    <a:bodyPr/>
                    <a:lstStyle/>
                    <a:p>
                      <a:pPr rtl="0" fontAlgn="b"/>
                      <a:r>
                        <a:rPr lang="en-US" sz="1000">
                          <a:effectLst/>
                          <a:latin typeface="Arial" panose="020B0604020202020204" pitchFamily="34" charset="0"/>
                        </a:rPr>
                        <a:t>SEM (Conquest)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$12,000.00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rtl="0" fontAlgn="b"/>
                      <a:endParaRPr lang="en-US" sz="1000">
                        <a:effectLst/>
                        <a:latin typeface="Arial" panose="020B0604020202020204" pitchFamily="34" charset="0"/>
                      </a:endParaRP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$42,000.00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extLst>
                  <a:ext uri="{0D108BD9-81ED-4DB2-BD59-A6C34878D82A}">
                    <a16:rowId xmlns:a16="http://schemas.microsoft.com/office/drawing/2014/main" val="2283340774"/>
                  </a:ext>
                </a:extLst>
              </a:tr>
              <a:tr h="152400">
                <a:tc>
                  <a:txBody>
                    <a:bodyPr/>
                    <a:lstStyle/>
                    <a:p>
                      <a:pPr rtl="0" fontAlgn="b"/>
                      <a:r>
                        <a:rPr lang="en-US" sz="1000">
                          <a:effectLst/>
                          <a:latin typeface="Arial" panose="020B0604020202020204" pitchFamily="34" charset="0"/>
                        </a:rPr>
                        <a:t>Social (Awareness)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$180,000.00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$420,000.00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$110,000.00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$80,000.00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$1,130,000.00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62112707"/>
                  </a:ext>
                </a:extLst>
              </a:tr>
              <a:tr h="152400">
                <a:tc>
                  <a:txBody>
                    <a:bodyPr/>
                    <a:lstStyle/>
                    <a:p>
                      <a:pPr rtl="0" fontAlgn="b"/>
                      <a:r>
                        <a:rPr lang="en-US" sz="1000">
                          <a:effectLst/>
                          <a:latin typeface="Arial" panose="020B0604020202020204" pitchFamily="34" charset="0"/>
                        </a:rPr>
                        <a:t>Social (Retargeting)</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$76,000.00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$140,000.00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$88,000.00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$75,000.00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$60,000.00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tc>
                  <a:txBody>
                    <a:bodyPr/>
                    <a:lstStyle/>
                    <a:p>
                      <a:pPr algn="r" rtl="0" fontAlgn="b"/>
                      <a:r>
                        <a:rPr lang="en-US" sz="1000">
                          <a:effectLst/>
                          <a:latin typeface="Arial" panose="020B0604020202020204" pitchFamily="34" charset="0"/>
                        </a:rPr>
                        <a:t>$439,000.00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EF7E3"/>
                    </a:solidFill>
                  </a:tcPr>
                </a:tc>
                <a:extLst>
                  <a:ext uri="{0D108BD9-81ED-4DB2-BD59-A6C34878D82A}">
                    <a16:rowId xmlns:a16="http://schemas.microsoft.com/office/drawing/2014/main" val="2184321214"/>
                  </a:ext>
                </a:extLst>
              </a:tr>
              <a:tr h="152400">
                <a:tc>
                  <a:txBody>
                    <a:bodyPr/>
                    <a:lstStyle/>
                    <a:p>
                      <a:pPr rtl="0" fontAlgn="b"/>
                      <a:r>
                        <a:rPr lang="en-US" sz="1000">
                          <a:effectLst/>
                          <a:latin typeface="Arial" panose="020B0604020202020204" pitchFamily="34" charset="0"/>
                        </a:rPr>
                        <a:t>Totals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$306,000.00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$537,000.00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$578,000.00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$220,000.00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$140,000.00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algn="r" rtl="0" fontAlgn="b"/>
                      <a:r>
                        <a:rPr lang="en-US" sz="1000">
                          <a:effectLst/>
                          <a:latin typeface="Arial" panose="020B0604020202020204" pitchFamily="34" charset="0"/>
                        </a:rPr>
                        <a:t>$1,781,000.00 </a:t>
                      </a:r>
                    </a:p>
                  </a:txBody>
                  <a:tcPr marL="9525" marR="9525" marT="9525"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26086714"/>
                  </a:ext>
                </a:extLst>
              </a:tr>
            </a:tbl>
          </a:graphicData>
        </a:graphic>
      </p:graphicFrame>
    </p:spTree>
    <p:extLst>
      <p:ext uri="{BB962C8B-B14F-4D97-AF65-F5344CB8AC3E}">
        <p14:creationId xmlns:p14="http://schemas.microsoft.com/office/powerpoint/2010/main" val="8156494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CFB0149-CEF8-D6D0-DA86-34C224039077}"/>
              </a:ext>
            </a:extLst>
          </p:cNvPr>
          <p:cNvGraphicFramePr>
            <a:graphicFrameLocks/>
          </p:cNvGraphicFramePr>
          <p:nvPr>
            <p:extLst>
              <p:ext uri="{D42A27DB-BD31-4B8C-83A1-F6EECF244321}">
                <p14:modId xmlns:p14="http://schemas.microsoft.com/office/powerpoint/2010/main" val="3786951358"/>
              </p:ext>
            </p:extLst>
          </p:nvPr>
        </p:nvGraphicFramePr>
        <p:xfrm>
          <a:off x="764475" y="67987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0041945F-BD84-E3EF-4E47-2EA9DE3D3A13}"/>
              </a:ext>
              <a:ext uri="{147F2762-F138-4A5C-976F-8EAC2B608ADB}">
                <a16:predDERef xmlns:a16="http://schemas.microsoft.com/office/drawing/2014/main" pred="{8CFB0149-CEF8-D6D0-DA86-34C224039077}"/>
              </a:ext>
            </a:extLst>
          </p:cNvPr>
          <p:cNvGraphicFramePr>
            <a:graphicFrameLocks/>
          </p:cNvGraphicFramePr>
          <p:nvPr>
            <p:extLst>
              <p:ext uri="{D42A27DB-BD31-4B8C-83A1-F6EECF244321}">
                <p14:modId xmlns:p14="http://schemas.microsoft.com/office/powerpoint/2010/main" val="2777346295"/>
              </p:ext>
            </p:extLst>
          </p:nvPr>
        </p:nvGraphicFramePr>
        <p:xfrm>
          <a:off x="5924475" y="67987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F79C16AB-C49C-A9A5-E0AB-D5DBB7539AF0}"/>
              </a:ext>
              <a:ext uri="{147F2762-F138-4A5C-976F-8EAC2B608ADB}">
                <a16:predDERef xmlns:a16="http://schemas.microsoft.com/office/drawing/2014/main" pred="{0041945F-BD84-E3EF-4E47-2EA9DE3D3A13}"/>
              </a:ext>
            </a:extLst>
          </p:cNvPr>
          <p:cNvGraphicFramePr>
            <a:graphicFrameLocks/>
          </p:cNvGraphicFramePr>
          <p:nvPr>
            <p:extLst>
              <p:ext uri="{D42A27DB-BD31-4B8C-83A1-F6EECF244321}">
                <p14:modId xmlns:p14="http://schemas.microsoft.com/office/powerpoint/2010/main" val="4124001147"/>
              </p:ext>
            </p:extLst>
          </p:nvPr>
        </p:nvGraphicFramePr>
        <p:xfrm>
          <a:off x="764475" y="34278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9B58D5F4-47D4-557C-232E-DB8B0EDCD16B}"/>
              </a:ext>
              <a:ext uri="{147F2762-F138-4A5C-976F-8EAC2B608ADB}">
                <a16:predDERef xmlns:a16="http://schemas.microsoft.com/office/drawing/2014/main" pred="{F79C16AB-C49C-A9A5-E0AB-D5DBB7539AF0}"/>
              </a:ext>
            </a:extLst>
          </p:cNvPr>
          <p:cNvGraphicFramePr>
            <a:graphicFrameLocks/>
          </p:cNvGraphicFramePr>
          <p:nvPr>
            <p:extLst>
              <p:ext uri="{D42A27DB-BD31-4B8C-83A1-F6EECF244321}">
                <p14:modId xmlns:p14="http://schemas.microsoft.com/office/powerpoint/2010/main" val="1565899017"/>
              </p:ext>
            </p:extLst>
          </p:nvPr>
        </p:nvGraphicFramePr>
        <p:xfrm>
          <a:off x="5924475" y="3427875"/>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6157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he Current Chewy plans expansion in retail media, global markets in 2023">
            <a:extLst>
              <a:ext uri="{FF2B5EF4-FFF2-40B4-BE49-F238E27FC236}">
                <a16:creationId xmlns:a16="http://schemas.microsoft.com/office/drawing/2014/main" id="{844FD417-5921-0A19-2A60-4A1D3C493A00}"/>
              </a:ext>
            </a:extLst>
          </p:cNvPr>
          <p:cNvPicPr>
            <a:picLocks noChangeAspect="1"/>
          </p:cNvPicPr>
          <p:nvPr/>
        </p:nvPicPr>
        <p:blipFill>
          <a:blip r:embed="rId2">
            <a:alphaModFix amt="50000"/>
          </a:blip>
          <a:srcRect l="9907" r="1227"/>
          <a:stretch/>
        </p:blipFill>
        <p:spPr>
          <a:xfrm>
            <a:off x="20" y="10"/>
            <a:ext cx="12188931" cy="6857990"/>
          </a:xfrm>
          <a:prstGeom prst="rect">
            <a:avLst/>
          </a:prstGeom>
        </p:spPr>
      </p:pic>
      <p:sp>
        <p:nvSpPr>
          <p:cNvPr id="2" name="Title 1">
            <a:extLst>
              <a:ext uri="{FF2B5EF4-FFF2-40B4-BE49-F238E27FC236}">
                <a16:creationId xmlns:a16="http://schemas.microsoft.com/office/drawing/2014/main" id="{3B711729-EACA-C816-0731-8C147BF937BC}"/>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a:solidFill>
                  <a:schemeClr val="bg1"/>
                </a:solidFill>
              </a:rPr>
              <a:t>Thank you! Questions?</a:t>
            </a:r>
            <a:endParaRPr lang="en-US">
              <a:solidFill>
                <a:schemeClr val="bg1"/>
              </a:solidFill>
            </a:endParaRPr>
          </a:p>
        </p:txBody>
      </p:sp>
    </p:spTree>
    <p:extLst>
      <p:ext uri="{BB962C8B-B14F-4D97-AF65-F5344CB8AC3E}">
        <p14:creationId xmlns:p14="http://schemas.microsoft.com/office/powerpoint/2010/main" val="4198714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78FA-CCA0-FEB1-C825-7341990ED456}"/>
              </a:ext>
            </a:extLst>
          </p:cNvPr>
          <p:cNvSpPr>
            <a:spLocks noGrp="1"/>
          </p:cNvSpPr>
          <p:nvPr>
            <p:ph type="title"/>
          </p:nvPr>
        </p:nvSpPr>
        <p:spPr/>
        <p:txBody>
          <a:bodyPr/>
          <a:lstStyle/>
          <a:p>
            <a:pPr algn="ctr"/>
            <a:r>
              <a:rPr lang="en-US"/>
              <a:t>Reptile Campaigns</a:t>
            </a:r>
          </a:p>
          <a:p>
            <a:endParaRPr lang="en-US"/>
          </a:p>
        </p:txBody>
      </p:sp>
      <p:graphicFrame>
        <p:nvGraphicFramePr>
          <p:cNvPr id="4" name="Chart 3">
            <a:extLst>
              <a:ext uri="{FF2B5EF4-FFF2-40B4-BE49-F238E27FC236}">
                <a16:creationId xmlns:a16="http://schemas.microsoft.com/office/drawing/2014/main" id="{DE26CAF4-DE2F-3927-9D4D-8882DAE314B4}"/>
              </a:ext>
              <a:ext uri="{147F2762-F138-4A5C-976F-8EAC2B608ADB}">
                <a16:predDERef xmlns:a16="http://schemas.microsoft.com/office/drawing/2014/main" pred="{A9294899-9789-350A-0C13-AFB4D9293D12}"/>
              </a:ext>
            </a:extLst>
          </p:cNvPr>
          <p:cNvGraphicFramePr>
            <a:graphicFrameLocks/>
          </p:cNvGraphicFramePr>
          <p:nvPr>
            <p:extLst>
              <p:ext uri="{D42A27DB-BD31-4B8C-83A1-F6EECF244321}">
                <p14:modId xmlns:p14="http://schemas.microsoft.com/office/powerpoint/2010/main" val="3185729433"/>
              </p:ext>
            </p:extLst>
          </p:nvPr>
        </p:nvGraphicFramePr>
        <p:xfrm>
          <a:off x="4582160" y="3073718"/>
          <a:ext cx="7021830" cy="36379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Table 7">
            <a:extLst>
              <a:ext uri="{FF2B5EF4-FFF2-40B4-BE49-F238E27FC236}">
                <a16:creationId xmlns:a16="http://schemas.microsoft.com/office/drawing/2014/main" id="{E3F8E778-D8CD-F94F-4E9E-DF95C432C97F}"/>
              </a:ext>
            </a:extLst>
          </p:cNvPr>
          <p:cNvGraphicFramePr>
            <a:graphicFrameLocks noGrp="1"/>
          </p:cNvGraphicFramePr>
          <p:nvPr>
            <p:extLst>
              <p:ext uri="{D42A27DB-BD31-4B8C-83A1-F6EECF244321}">
                <p14:modId xmlns:p14="http://schemas.microsoft.com/office/powerpoint/2010/main" val="1968629364"/>
              </p:ext>
            </p:extLst>
          </p:nvPr>
        </p:nvGraphicFramePr>
        <p:xfrm>
          <a:off x="1174750" y="1687830"/>
          <a:ext cx="2832100" cy="982980"/>
        </p:xfrm>
        <a:graphic>
          <a:graphicData uri="http://schemas.openxmlformats.org/drawingml/2006/table">
            <a:tbl>
              <a:tblPr bandRow="1">
                <a:tableStyleId>{5C22544A-7EE6-4342-B048-85BDC9FD1C3A}</a:tableStyleId>
              </a:tblPr>
              <a:tblGrid>
                <a:gridCol w="1917700">
                  <a:extLst>
                    <a:ext uri="{9D8B030D-6E8A-4147-A177-3AD203B41FA5}">
                      <a16:colId xmlns:a16="http://schemas.microsoft.com/office/drawing/2014/main" val="2064038017"/>
                    </a:ext>
                  </a:extLst>
                </a:gridCol>
                <a:gridCol w="914400">
                  <a:extLst>
                    <a:ext uri="{9D8B030D-6E8A-4147-A177-3AD203B41FA5}">
                      <a16:colId xmlns:a16="http://schemas.microsoft.com/office/drawing/2014/main" val="1250941917"/>
                    </a:ext>
                  </a:extLst>
                </a:gridCol>
              </a:tblGrid>
              <a:tr h="161925">
                <a:tc>
                  <a:txBody>
                    <a:bodyPr/>
                    <a:lstStyle/>
                    <a:p>
                      <a:pPr fontAlgn="b"/>
                      <a:r>
                        <a:rPr lang="en-US" sz="1000" b="1">
                          <a:effectLst/>
                          <a:latin typeface="Arial"/>
                        </a:rPr>
                        <a:t>Least Cost Efficient Campaigns</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fontAlgn="b"/>
                      <a:r>
                        <a:rPr lang="en-US" sz="1000" b="1">
                          <a:effectLst/>
                          <a:latin typeface="Arial"/>
                        </a:rPr>
                        <a:t>ROI</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182165188"/>
                  </a:ext>
                </a:extLst>
              </a:tr>
              <a:tr h="161925">
                <a:tc>
                  <a:txBody>
                    <a:bodyPr/>
                    <a:lstStyle/>
                    <a:p>
                      <a:pPr fontAlgn="b"/>
                      <a:r>
                        <a:rPr lang="en-US" sz="1000">
                          <a:effectLst/>
                          <a:latin typeface="Arial"/>
                        </a:rPr>
                        <a:t>MetaRetarget_Q1_Reptile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$2.88</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63BE7B"/>
                    </a:solidFill>
                  </a:tcPr>
                </a:tc>
                <a:extLst>
                  <a:ext uri="{0D108BD9-81ED-4DB2-BD59-A6C34878D82A}">
                    <a16:rowId xmlns:a16="http://schemas.microsoft.com/office/drawing/2014/main" val="1741791555"/>
                  </a:ext>
                </a:extLst>
              </a:tr>
              <a:tr h="161925">
                <a:tc>
                  <a:txBody>
                    <a:bodyPr/>
                    <a:lstStyle/>
                    <a:p>
                      <a:pPr fontAlgn="b"/>
                      <a:r>
                        <a:rPr lang="en-US" sz="1000">
                          <a:effectLst/>
                          <a:latin typeface="Arial"/>
                        </a:rPr>
                        <a:t>MetaRetarget_Q2_Reptile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$3.56</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1161923317"/>
                  </a:ext>
                </a:extLst>
              </a:tr>
              <a:tr h="161925">
                <a:tc>
                  <a:txBody>
                    <a:bodyPr/>
                    <a:lstStyle/>
                    <a:p>
                      <a:pPr fontAlgn="b"/>
                      <a:r>
                        <a:rPr lang="en-US" sz="1000">
                          <a:effectLst/>
                          <a:latin typeface="Arial"/>
                        </a:rPr>
                        <a:t>MetaRetarget_Q2_Cat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$12.55</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2814011946"/>
                  </a:ext>
                </a:extLst>
              </a:tr>
            </a:tbl>
          </a:graphicData>
        </a:graphic>
      </p:graphicFrame>
      <p:graphicFrame>
        <p:nvGraphicFramePr>
          <p:cNvPr id="10" name="Table 9">
            <a:extLst>
              <a:ext uri="{FF2B5EF4-FFF2-40B4-BE49-F238E27FC236}">
                <a16:creationId xmlns:a16="http://schemas.microsoft.com/office/drawing/2014/main" id="{2D709A16-DE46-7D7E-72E3-D9C6CECA8D7B}"/>
              </a:ext>
            </a:extLst>
          </p:cNvPr>
          <p:cNvGraphicFramePr>
            <a:graphicFrameLocks noGrp="1"/>
          </p:cNvGraphicFramePr>
          <p:nvPr>
            <p:extLst>
              <p:ext uri="{D42A27DB-BD31-4B8C-83A1-F6EECF244321}">
                <p14:modId xmlns:p14="http://schemas.microsoft.com/office/powerpoint/2010/main" val="2950855811"/>
              </p:ext>
            </p:extLst>
          </p:nvPr>
        </p:nvGraphicFramePr>
        <p:xfrm>
          <a:off x="4583430" y="1431607"/>
          <a:ext cx="6438900" cy="1495425"/>
        </p:xfrm>
        <a:graphic>
          <a:graphicData uri="http://schemas.openxmlformats.org/drawingml/2006/table">
            <a:tbl>
              <a:tblPr bandRow="1">
                <a:tableStyleId>{5C22544A-7EE6-4342-B048-85BDC9FD1C3A}</a:tableStyleId>
              </a:tblPr>
              <a:tblGrid>
                <a:gridCol w="1287780">
                  <a:extLst>
                    <a:ext uri="{9D8B030D-6E8A-4147-A177-3AD203B41FA5}">
                      <a16:colId xmlns:a16="http://schemas.microsoft.com/office/drawing/2014/main" val="1868981541"/>
                    </a:ext>
                  </a:extLst>
                </a:gridCol>
                <a:gridCol w="1287780">
                  <a:extLst>
                    <a:ext uri="{9D8B030D-6E8A-4147-A177-3AD203B41FA5}">
                      <a16:colId xmlns:a16="http://schemas.microsoft.com/office/drawing/2014/main" val="3123313965"/>
                    </a:ext>
                  </a:extLst>
                </a:gridCol>
                <a:gridCol w="1287780">
                  <a:extLst>
                    <a:ext uri="{9D8B030D-6E8A-4147-A177-3AD203B41FA5}">
                      <a16:colId xmlns:a16="http://schemas.microsoft.com/office/drawing/2014/main" val="1817552355"/>
                    </a:ext>
                  </a:extLst>
                </a:gridCol>
                <a:gridCol w="1287780">
                  <a:extLst>
                    <a:ext uri="{9D8B030D-6E8A-4147-A177-3AD203B41FA5}">
                      <a16:colId xmlns:a16="http://schemas.microsoft.com/office/drawing/2014/main" val="681604785"/>
                    </a:ext>
                  </a:extLst>
                </a:gridCol>
                <a:gridCol w="1287780">
                  <a:extLst>
                    <a:ext uri="{9D8B030D-6E8A-4147-A177-3AD203B41FA5}">
                      <a16:colId xmlns:a16="http://schemas.microsoft.com/office/drawing/2014/main" val="1918324049"/>
                    </a:ext>
                  </a:extLst>
                </a:gridCol>
              </a:tblGrid>
              <a:tr h="161925">
                <a:tc gridSpan="5">
                  <a:txBody>
                    <a:bodyPr/>
                    <a:lstStyle/>
                    <a:p>
                      <a:pPr algn="ctr" fontAlgn="b"/>
                      <a:r>
                        <a:rPr lang="en-US" sz="1000" b="1">
                          <a:effectLst/>
                          <a:latin typeface="Arial"/>
                        </a:rPr>
                        <a:t>Least Performing Campaigns</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6967663"/>
                  </a:ext>
                </a:extLst>
              </a:tr>
              <a:tr h="161925">
                <a:tc>
                  <a:txBody>
                    <a:bodyPr/>
                    <a:lstStyle/>
                    <a:p>
                      <a:pPr fontAlgn="b"/>
                      <a:r>
                        <a:rPr lang="en-US" sz="1000" b="1">
                          <a:effectLst/>
                          <a:latin typeface="Arial"/>
                        </a:rPr>
                        <a:t>Campaign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fontAlgn="b"/>
                      <a:r>
                        <a:rPr lang="en-US" sz="1000" b="1">
                          <a:effectLst/>
                          <a:latin typeface="Arial"/>
                        </a:rPr>
                        <a:t>CPA</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fontAlgn="b"/>
                      <a:r>
                        <a:rPr lang="en-US" sz="1000" b="1">
                          <a:effectLst/>
                          <a:latin typeface="Arial"/>
                        </a:rPr>
                        <a:t>CPC</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fontAlgn="b"/>
                      <a:r>
                        <a:rPr lang="en-US" sz="1000" b="1">
                          <a:effectLst/>
                          <a:latin typeface="Arial"/>
                        </a:rPr>
                        <a:t>CTR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fontAlgn="b"/>
                      <a:r>
                        <a:rPr lang="en-US" sz="1000" b="1">
                          <a:effectLst/>
                          <a:latin typeface="Arial"/>
                        </a:rPr>
                        <a:t>CVR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40369286"/>
                  </a:ext>
                </a:extLst>
              </a:tr>
              <a:tr h="161925">
                <a:tc>
                  <a:txBody>
                    <a:bodyPr/>
                    <a:lstStyle/>
                    <a:p>
                      <a:pPr fontAlgn="b"/>
                      <a:r>
                        <a:rPr lang="en-US" sz="1000">
                          <a:effectLst/>
                          <a:latin typeface="Arial"/>
                        </a:rPr>
                        <a:t>MetaRetarget_Q1_Reptile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$1,050.61</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CFCFF"/>
                    </a:solidFill>
                  </a:tcPr>
                </a:tc>
                <a:tc>
                  <a:txBody>
                    <a:bodyPr/>
                    <a:lstStyle/>
                    <a:p>
                      <a:pPr algn="r" fontAlgn="b"/>
                      <a:r>
                        <a:rPr lang="en-US" sz="1000">
                          <a:effectLst/>
                          <a:latin typeface="Arial"/>
                        </a:rPr>
                        <a:t>$29.09</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CFCFF"/>
                    </a:solidFill>
                  </a:tcPr>
                </a:tc>
                <a:tc>
                  <a:txBody>
                    <a:bodyPr/>
                    <a:lstStyle/>
                    <a:p>
                      <a:pPr algn="r" fontAlgn="b"/>
                      <a:r>
                        <a:rPr lang="en-US" sz="1000">
                          <a:effectLst/>
                          <a:latin typeface="Arial"/>
                        </a:rPr>
                        <a:t>3%</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CFCFF"/>
                    </a:solidFill>
                  </a:tcPr>
                </a:tc>
                <a:tc>
                  <a:txBody>
                    <a:bodyPr/>
                    <a:lstStyle/>
                    <a:p>
                      <a:pPr algn="r" fontAlgn="b"/>
                      <a:r>
                        <a:rPr lang="en-US" sz="1000">
                          <a:effectLst/>
                          <a:latin typeface="Arial"/>
                        </a:rPr>
                        <a:t>80%</a:t>
                      </a:r>
                    </a:p>
                  </a:txBody>
                  <a:tcPr marL="9525" marR="9525" marT="9525" anchor="b">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63BE7B"/>
                    </a:solidFill>
                  </a:tcPr>
                </a:tc>
                <a:extLst>
                  <a:ext uri="{0D108BD9-81ED-4DB2-BD59-A6C34878D82A}">
                    <a16:rowId xmlns:a16="http://schemas.microsoft.com/office/drawing/2014/main" val="3108569568"/>
                  </a:ext>
                </a:extLst>
              </a:tr>
              <a:tr h="161925">
                <a:tc>
                  <a:txBody>
                    <a:bodyPr/>
                    <a:lstStyle/>
                    <a:p>
                      <a:pPr fontAlgn="b"/>
                      <a:r>
                        <a:rPr lang="en-US" sz="1000">
                          <a:effectLst/>
                          <a:latin typeface="Arial"/>
                        </a:rPr>
                        <a:t>MetaRetarget_Q2_Reptile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$1,046.23</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BFBFE"/>
                    </a:solidFill>
                  </a:tcPr>
                </a:tc>
                <a:tc>
                  <a:txBody>
                    <a:bodyPr/>
                    <a:lstStyle/>
                    <a:p>
                      <a:pPr algn="r" fontAlgn="b"/>
                      <a:r>
                        <a:rPr lang="en-US" sz="1000">
                          <a:effectLst/>
                          <a:latin typeface="Arial"/>
                        </a:rPr>
                        <a:t>$23.69</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C7E6D1"/>
                    </a:solidFill>
                  </a:tcPr>
                </a:tc>
                <a:tc>
                  <a:txBody>
                    <a:bodyPr/>
                    <a:lstStyle/>
                    <a:p>
                      <a:pPr algn="r" fontAlgn="b"/>
                      <a:r>
                        <a:rPr lang="en-US" sz="1000">
                          <a:effectLst/>
                          <a:latin typeface="Arial"/>
                        </a:rPr>
                        <a:t>4%</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D0EBD9"/>
                    </a:solidFill>
                  </a:tcPr>
                </a:tc>
                <a:tc>
                  <a:txBody>
                    <a:bodyPr/>
                    <a:lstStyle/>
                    <a:p>
                      <a:pPr algn="r" fontAlgn="b"/>
                      <a:r>
                        <a:rPr lang="en-US" sz="1000">
                          <a:effectLst/>
                          <a:latin typeface="Arial"/>
                        </a:rPr>
                        <a:t>30%</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CFCFF"/>
                    </a:solidFill>
                  </a:tcPr>
                </a:tc>
                <a:extLst>
                  <a:ext uri="{0D108BD9-81ED-4DB2-BD59-A6C34878D82A}">
                    <a16:rowId xmlns:a16="http://schemas.microsoft.com/office/drawing/2014/main" val="3642961681"/>
                  </a:ext>
                </a:extLst>
              </a:tr>
              <a:tr h="161925">
                <a:tc>
                  <a:txBody>
                    <a:bodyPr/>
                    <a:lstStyle/>
                    <a:p>
                      <a:pPr fontAlgn="b"/>
                      <a:r>
                        <a:rPr lang="en-US" sz="1000">
                          <a:effectLst/>
                          <a:latin typeface="Arial"/>
                        </a:rPr>
                        <a:t>MetaRetarget_Q2_Fish</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r" fontAlgn="b"/>
                      <a:r>
                        <a:rPr lang="en-US" sz="1000">
                          <a:effectLst/>
                          <a:latin typeface="Arial"/>
                        </a:rPr>
                        <a:t>$295.90</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a:noFill/>
                    </a:lnB>
                    <a:solidFill>
                      <a:srgbClr val="63BE7B"/>
                    </a:solidFill>
                  </a:tcPr>
                </a:tc>
                <a:tc>
                  <a:txBody>
                    <a:bodyPr/>
                    <a:lstStyle/>
                    <a:p>
                      <a:pPr algn="r" fontAlgn="b"/>
                      <a:r>
                        <a:rPr lang="en-US" sz="1000">
                          <a:effectLst/>
                          <a:latin typeface="Arial"/>
                        </a:rPr>
                        <a:t>$13.34</a:t>
                      </a:r>
                    </a:p>
                  </a:txBody>
                  <a:tcPr marL="9525" marR="9525" marT="9525" anchor="b">
                    <a:lnL w="12700">
                      <a:solidFill>
                        <a:schemeClr val="tx1"/>
                      </a:solidFill>
                    </a:lnL>
                    <a:lnR w="12700">
                      <a:solidFill>
                        <a:schemeClr val="tx1"/>
                      </a:solidFill>
                    </a:lnR>
                    <a:lnT w="12700">
                      <a:solidFill>
                        <a:schemeClr val="tx1"/>
                      </a:solidFill>
                    </a:lnT>
                    <a:lnB>
                      <a:noFill/>
                    </a:lnB>
                    <a:solidFill>
                      <a:srgbClr val="63BE7B"/>
                    </a:solidFill>
                  </a:tcPr>
                </a:tc>
                <a:tc>
                  <a:txBody>
                    <a:bodyPr/>
                    <a:lstStyle/>
                    <a:p>
                      <a:pPr algn="r" fontAlgn="b"/>
                      <a:r>
                        <a:rPr lang="en-US" sz="1000">
                          <a:effectLst/>
                          <a:latin typeface="Arial"/>
                        </a:rPr>
                        <a:t>6%</a:t>
                      </a:r>
                    </a:p>
                  </a:txBody>
                  <a:tcPr marL="9525" marR="9525" marT="9525" anchor="b">
                    <a:lnL w="12700">
                      <a:solidFill>
                        <a:schemeClr val="tx1"/>
                      </a:solidFill>
                    </a:lnL>
                    <a:lnR w="12700">
                      <a:solidFill>
                        <a:schemeClr val="tx1"/>
                      </a:solidFill>
                    </a:lnR>
                    <a:lnT w="12700">
                      <a:solidFill>
                        <a:schemeClr val="tx1"/>
                      </a:solidFill>
                    </a:lnT>
                    <a:lnB>
                      <a:noFill/>
                    </a:lnB>
                    <a:solidFill>
                      <a:srgbClr val="63BE7B"/>
                    </a:solidFill>
                  </a:tcPr>
                </a:tc>
                <a:tc>
                  <a:txBody>
                    <a:bodyPr/>
                    <a:lstStyle/>
                    <a:p>
                      <a:pPr algn="r" fontAlgn="b"/>
                      <a:r>
                        <a:rPr lang="en-US" sz="1000">
                          <a:effectLst/>
                          <a:latin typeface="Arial"/>
                        </a:rPr>
                        <a:t>59%</a:t>
                      </a:r>
                    </a:p>
                  </a:txBody>
                  <a:tcPr marL="9525" marR="9525" marT="9525" anchor="b">
                    <a:lnL w="12700">
                      <a:solidFill>
                        <a:schemeClr val="tx1"/>
                      </a:solidFill>
                    </a:lnL>
                    <a:lnR w="12700">
                      <a:solidFill>
                        <a:schemeClr val="tx1"/>
                      </a:solidFill>
                    </a:lnR>
                    <a:lnT w="12700">
                      <a:solidFill>
                        <a:schemeClr val="tx1"/>
                      </a:solidFill>
                    </a:lnT>
                    <a:lnB>
                      <a:noFill/>
                    </a:lnB>
                    <a:solidFill>
                      <a:srgbClr val="A5D9B4"/>
                    </a:solidFill>
                  </a:tcPr>
                </a:tc>
                <a:extLst>
                  <a:ext uri="{0D108BD9-81ED-4DB2-BD59-A6C34878D82A}">
                    <a16:rowId xmlns:a16="http://schemas.microsoft.com/office/drawing/2014/main" val="2932279934"/>
                  </a:ext>
                </a:extLst>
              </a:tr>
            </a:tbl>
          </a:graphicData>
        </a:graphic>
      </p:graphicFrame>
      <p:graphicFrame>
        <p:nvGraphicFramePr>
          <p:cNvPr id="5" name="Table 4">
            <a:extLst>
              <a:ext uri="{FF2B5EF4-FFF2-40B4-BE49-F238E27FC236}">
                <a16:creationId xmlns:a16="http://schemas.microsoft.com/office/drawing/2014/main" id="{9ADA7BE0-EEDF-6EBF-5FB3-7A3CC504808E}"/>
              </a:ext>
            </a:extLst>
          </p:cNvPr>
          <p:cNvGraphicFramePr>
            <a:graphicFrameLocks noGrp="1"/>
          </p:cNvGraphicFramePr>
          <p:nvPr>
            <p:extLst>
              <p:ext uri="{D42A27DB-BD31-4B8C-83A1-F6EECF244321}">
                <p14:modId xmlns:p14="http://schemas.microsoft.com/office/powerpoint/2010/main" val="607739247"/>
              </p:ext>
            </p:extLst>
          </p:nvPr>
        </p:nvGraphicFramePr>
        <p:xfrm>
          <a:off x="1178560" y="3078480"/>
          <a:ext cx="2857500" cy="3518534"/>
        </p:xfrm>
        <a:graphic>
          <a:graphicData uri="http://schemas.openxmlformats.org/drawingml/2006/table">
            <a:tbl>
              <a:tblPr bandRow="1">
                <a:tableStyleId>{5C22544A-7EE6-4342-B048-85BDC9FD1C3A}</a:tableStyleId>
              </a:tblPr>
              <a:tblGrid>
                <a:gridCol w="1542544">
                  <a:extLst>
                    <a:ext uri="{9D8B030D-6E8A-4147-A177-3AD203B41FA5}">
                      <a16:colId xmlns:a16="http://schemas.microsoft.com/office/drawing/2014/main" val="3300372165"/>
                    </a:ext>
                  </a:extLst>
                </a:gridCol>
                <a:gridCol w="1314956">
                  <a:extLst>
                    <a:ext uri="{9D8B030D-6E8A-4147-A177-3AD203B41FA5}">
                      <a16:colId xmlns:a16="http://schemas.microsoft.com/office/drawing/2014/main" val="1122086534"/>
                    </a:ext>
                  </a:extLst>
                </a:gridCol>
              </a:tblGrid>
              <a:tr h="1234439">
                <a:tc>
                  <a:txBody>
                    <a:bodyPr/>
                    <a:lstStyle/>
                    <a:p>
                      <a:pPr fontAlgn="b"/>
                      <a:r>
                        <a:rPr lang="en-US" sz="1000" b="1">
                          <a:effectLst/>
                          <a:latin typeface="Arial" panose="020B0604020202020204" pitchFamily="34" charset="0"/>
                        </a:rPr>
                        <a:t>Campaign Name</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D9E7FD"/>
                    </a:solidFill>
                  </a:tcPr>
                </a:tc>
                <a:tc>
                  <a:txBody>
                    <a:bodyPr/>
                    <a:lstStyle/>
                    <a:p>
                      <a:pPr fontAlgn="b"/>
                      <a:r>
                        <a:rPr lang="en-US" sz="1000" b="1">
                          <a:effectLst/>
                          <a:latin typeface="Arial" panose="020B0604020202020204" pitchFamily="34" charset="0"/>
                        </a:rPr>
                        <a:t>Sum of Orders</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D9E7FD"/>
                    </a:solidFill>
                  </a:tcPr>
                </a:tc>
                <a:extLst>
                  <a:ext uri="{0D108BD9-81ED-4DB2-BD59-A6C34878D82A}">
                    <a16:rowId xmlns:a16="http://schemas.microsoft.com/office/drawing/2014/main" val="2061847925"/>
                  </a:ext>
                </a:extLst>
              </a:tr>
              <a:tr h="161925">
                <a:tc>
                  <a:txBody>
                    <a:bodyPr/>
                    <a:lstStyle/>
                    <a:p>
                      <a:pPr fontAlgn="b"/>
                      <a:r>
                        <a:rPr lang="en-US" sz="1000">
                          <a:effectLst/>
                          <a:latin typeface="Arial" panose="020B0604020202020204" pitchFamily="34" charset="0"/>
                        </a:rPr>
                        <a:t>Q1 Bird</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10431</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46142833"/>
                  </a:ext>
                </a:extLst>
              </a:tr>
              <a:tr h="161925">
                <a:tc>
                  <a:txBody>
                    <a:bodyPr/>
                    <a:lstStyle/>
                    <a:p>
                      <a:pPr fontAlgn="b"/>
                      <a:r>
                        <a:rPr lang="en-US" sz="1000">
                          <a:effectLst/>
                          <a:latin typeface="Arial" panose="020B0604020202020204" pitchFamily="34" charset="0"/>
                        </a:rPr>
                        <a:t>Q1 Cat</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21837</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33038791"/>
                  </a:ext>
                </a:extLst>
              </a:tr>
              <a:tr h="161925">
                <a:tc>
                  <a:txBody>
                    <a:bodyPr/>
                    <a:lstStyle/>
                    <a:p>
                      <a:pPr fontAlgn="b"/>
                      <a:r>
                        <a:rPr lang="en-US" sz="1000">
                          <a:effectLst/>
                          <a:latin typeface="Arial" panose="020B0604020202020204" pitchFamily="34" charset="0"/>
                        </a:rPr>
                        <a:t>Q1 Dog</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39426</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97801732"/>
                  </a:ext>
                </a:extLst>
              </a:tr>
              <a:tr h="161925">
                <a:tc>
                  <a:txBody>
                    <a:bodyPr/>
                    <a:lstStyle/>
                    <a:p>
                      <a:pPr fontAlgn="b"/>
                      <a:r>
                        <a:rPr lang="en-US" sz="1000">
                          <a:effectLst/>
                          <a:latin typeface="Arial" panose="020B0604020202020204" pitchFamily="34" charset="0"/>
                        </a:rPr>
                        <a:t>Q1 Fish</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5830</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16981432"/>
                  </a:ext>
                </a:extLst>
              </a:tr>
              <a:tr h="161925">
                <a:tc>
                  <a:txBody>
                    <a:bodyPr/>
                    <a:lstStyle/>
                    <a:p>
                      <a:pPr fontAlgn="b"/>
                      <a:r>
                        <a:rPr lang="en-US" sz="1000">
                          <a:effectLst/>
                          <a:latin typeface="Arial" panose="020B0604020202020204" pitchFamily="34" charset="0"/>
                        </a:rPr>
                        <a:t>Q1 Reptile</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2417</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299619311"/>
                  </a:ext>
                </a:extLst>
              </a:tr>
              <a:tr h="161925">
                <a:tc>
                  <a:txBody>
                    <a:bodyPr/>
                    <a:lstStyle/>
                    <a:p>
                      <a:pPr fontAlgn="b"/>
                      <a:r>
                        <a:rPr lang="en-US" sz="1000">
                          <a:effectLst/>
                          <a:latin typeface="Arial" panose="020B0604020202020204" pitchFamily="34" charset="0"/>
                        </a:rPr>
                        <a:t>Q2 Bird</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9564</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0480402"/>
                  </a:ext>
                </a:extLst>
              </a:tr>
              <a:tr h="161925">
                <a:tc>
                  <a:txBody>
                    <a:bodyPr/>
                    <a:lstStyle/>
                    <a:p>
                      <a:pPr fontAlgn="b"/>
                      <a:r>
                        <a:rPr lang="en-US" sz="1000">
                          <a:effectLst/>
                          <a:latin typeface="Arial" panose="020B0604020202020204" pitchFamily="34" charset="0"/>
                        </a:rPr>
                        <a:t>Q2 Cat</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20756</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8019659"/>
                  </a:ext>
                </a:extLst>
              </a:tr>
              <a:tr h="161925">
                <a:tc>
                  <a:txBody>
                    <a:bodyPr/>
                    <a:lstStyle/>
                    <a:p>
                      <a:pPr fontAlgn="b"/>
                      <a:r>
                        <a:rPr lang="en-US" sz="1000">
                          <a:effectLst/>
                          <a:latin typeface="Arial" panose="020B0604020202020204" pitchFamily="34" charset="0"/>
                        </a:rPr>
                        <a:t>Q2 Dog</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37144</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888534578"/>
                  </a:ext>
                </a:extLst>
              </a:tr>
              <a:tr h="161925">
                <a:tc>
                  <a:txBody>
                    <a:bodyPr/>
                    <a:lstStyle/>
                    <a:p>
                      <a:pPr fontAlgn="b"/>
                      <a:r>
                        <a:rPr lang="en-US" sz="1000">
                          <a:effectLst/>
                          <a:latin typeface="Arial" panose="020B0604020202020204" pitchFamily="34" charset="0"/>
                        </a:rPr>
                        <a:t>Q2 Fish</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4889</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306870852"/>
                  </a:ext>
                </a:extLst>
              </a:tr>
              <a:tr h="161925">
                <a:tc>
                  <a:txBody>
                    <a:bodyPr/>
                    <a:lstStyle/>
                    <a:p>
                      <a:pPr fontAlgn="b"/>
                      <a:r>
                        <a:rPr lang="en-US" sz="1000">
                          <a:effectLst/>
                          <a:latin typeface="Arial" panose="020B0604020202020204" pitchFamily="34" charset="0"/>
                        </a:rPr>
                        <a:t>Q2 Reptile</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panose="020B0604020202020204" pitchFamily="34" charset="0"/>
                        </a:rPr>
                        <a:t>1008</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311393169"/>
                  </a:ext>
                </a:extLst>
              </a:tr>
              <a:tr h="161925">
                <a:tc>
                  <a:txBody>
                    <a:bodyPr/>
                    <a:lstStyle/>
                    <a:p>
                      <a:pPr fontAlgn="b"/>
                      <a:r>
                        <a:rPr lang="en-US" sz="1000" b="1">
                          <a:effectLst/>
                          <a:latin typeface="Arial" panose="020B0604020202020204" pitchFamily="34" charset="0"/>
                        </a:rPr>
                        <a:t>Grand Total</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D9E7FD"/>
                    </a:solidFill>
                  </a:tcPr>
                </a:tc>
                <a:tc>
                  <a:txBody>
                    <a:bodyPr/>
                    <a:lstStyle/>
                    <a:p>
                      <a:pPr algn="r" fontAlgn="b"/>
                      <a:r>
                        <a:rPr lang="en-US" sz="1000" b="1">
                          <a:effectLst/>
                          <a:latin typeface="Arial" panose="020B0604020202020204" pitchFamily="34" charset="0"/>
                        </a:rPr>
                        <a:t>153302</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D9E7FD"/>
                    </a:solidFill>
                  </a:tcPr>
                </a:tc>
                <a:extLst>
                  <a:ext uri="{0D108BD9-81ED-4DB2-BD59-A6C34878D82A}">
                    <a16:rowId xmlns:a16="http://schemas.microsoft.com/office/drawing/2014/main" val="3342582970"/>
                  </a:ext>
                </a:extLst>
              </a:tr>
            </a:tbl>
          </a:graphicData>
        </a:graphic>
      </p:graphicFrame>
    </p:spTree>
    <p:extLst>
      <p:ext uri="{BB962C8B-B14F-4D97-AF65-F5344CB8AC3E}">
        <p14:creationId xmlns:p14="http://schemas.microsoft.com/office/powerpoint/2010/main" val="2992018939"/>
      </p:ext>
    </p:extLst>
  </p:cSld>
  <p:clrMapOvr>
    <a:masterClrMapping/>
  </p:clrMapOvr>
  <p:transition>
    <p:cut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146D-E552-477F-74A2-107CC4687B04}"/>
              </a:ext>
            </a:extLst>
          </p:cNvPr>
          <p:cNvSpPr>
            <a:spLocks noGrp="1"/>
          </p:cNvSpPr>
          <p:nvPr>
            <p:ph type="title"/>
          </p:nvPr>
        </p:nvSpPr>
        <p:spPr/>
        <p:txBody>
          <a:bodyPr/>
          <a:lstStyle/>
          <a:p>
            <a:pPr algn="ctr"/>
            <a:r>
              <a:rPr lang="en-US">
                <a:latin typeface="Calibri"/>
                <a:ea typeface="Calibri"/>
                <a:cs typeface="Calibri"/>
              </a:rPr>
              <a:t>Meta Retargeting Cost Efficiency</a:t>
            </a:r>
          </a:p>
          <a:p>
            <a:endParaRPr lang="en-US"/>
          </a:p>
        </p:txBody>
      </p:sp>
      <p:graphicFrame>
        <p:nvGraphicFramePr>
          <p:cNvPr id="5" name="Table 4">
            <a:extLst>
              <a:ext uri="{FF2B5EF4-FFF2-40B4-BE49-F238E27FC236}">
                <a16:creationId xmlns:a16="http://schemas.microsoft.com/office/drawing/2014/main" id="{B3576288-E891-F388-49BA-A2015572F2F8}"/>
              </a:ext>
            </a:extLst>
          </p:cNvPr>
          <p:cNvGraphicFramePr>
            <a:graphicFrameLocks noGrp="1"/>
          </p:cNvGraphicFramePr>
          <p:nvPr>
            <p:extLst>
              <p:ext uri="{D42A27DB-BD31-4B8C-83A1-F6EECF244321}">
                <p14:modId xmlns:p14="http://schemas.microsoft.com/office/powerpoint/2010/main" val="2010764421"/>
              </p:ext>
            </p:extLst>
          </p:nvPr>
        </p:nvGraphicFramePr>
        <p:xfrm>
          <a:off x="1795220" y="1614406"/>
          <a:ext cx="8076067" cy="2225406"/>
        </p:xfrm>
        <a:graphic>
          <a:graphicData uri="http://schemas.openxmlformats.org/drawingml/2006/table">
            <a:tbl>
              <a:tblPr bandRow="1">
                <a:tableStyleId>{5C22544A-7EE6-4342-B048-85BDC9FD1C3A}</a:tableStyleId>
              </a:tblPr>
              <a:tblGrid>
                <a:gridCol w="5409067">
                  <a:extLst>
                    <a:ext uri="{9D8B030D-6E8A-4147-A177-3AD203B41FA5}">
                      <a16:colId xmlns:a16="http://schemas.microsoft.com/office/drawing/2014/main" val="298955570"/>
                    </a:ext>
                  </a:extLst>
                </a:gridCol>
                <a:gridCol w="2667000">
                  <a:extLst>
                    <a:ext uri="{9D8B030D-6E8A-4147-A177-3AD203B41FA5}">
                      <a16:colId xmlns:a16="http://schemas.microsoft.com/office/drawing/2014/main" val="878326761"/>
                    </a:ext>
                  </a:extLst>
                </a:gridCol>
              </a:tblGrid>
              <a:tr h="243840">
                <a:tc>
                  <a:txBody>
                    <a:bodyPr/>
                    <a:lstStyle/>
                    <a:p>
                      <a:pPr fontAlgn="b"/>
                      <a:r>
                        <a:rPr lang="en-US" sz="1000" b="1">
                          <a:effectLst/>
                          <a:latin typeface="Arial"/>
                        </a:rPr>
                        <a:t>Most Cost Efficient Campaigns</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fontAlgn="b"/>
                      <a:r>
                        <a:rPr lang="en-US" sz="1000" b="1">
                          <a:effectLst/>
                          <a:latin typeface="Arial"/>
                        </a:rPr>
                        <a:t>ROI</a:t>
                      </a:r>
                    </a:p>
                  </a:txBody>
                  <a:tcPr marL="9525" marR="9525" marT="9525" anchor="b">
                    <a:lnL w="12700">
                      <a:solidFill>
                        <a:schemeClr val="tx1"/>
                      </a:solidFill>
                    </a:lnL>
                    <a:lnR>
                      <a:noFill/>
                    </a:lnR>
                    <a:lnT>
                      <a:noFill/>
                    </a:lnT>
                    <a:lnB w="12700">
                      <a:solidFill>
                        <a:schemeClr val="tx1"/>
                      </a:solidFill>
                    </a:lnB>
                    <a:solidFill>
                      <a:srgbClr val="FFC000"/>
                    </a:solidFill>
                  </a:tcPr>
                </a:tc>
                <a:extLst>
                  <a:ext uri="{0D108BD9-81ED-4DB2-BD59-A6C34878D82A}">
                    <a16:rowId xmlns:a16="http://schemas.microsoft.com/office/drawing/2014/main" val="210789776"/>
                  </a:ext>
                </a:extLst>
              </a:tr>
              <a:tr h="256601">
                <a:tc>
                  <a:txBody>
                    <a:bodyPr/>
                    <a:lstStyle/>
                    <a:p>
                      <a:pPr fontAlgn="b"/>
                      <a:r>
                        <a:rPr lang="en-US" sz="1000">
                          <a:effectLst/>
                          <a:latin typeface="Arial"/>
                        </a:rPr>
                        <a:t>MetaRetarget_Q1_Dog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$41.34</a:t>
                      </a:r>
                    </a:p>
                  </a:txBody>
                  <a:tcPr marL="9525" marR="9525" marT="9525" anchor="b">
                    <a:lnL w="12700" cap="flat" cmpd="sng" algn="ctr">
                      <a:solidFill>
                        <a:schemeClr val="tx1"/>
                      </a:solidFill>
                      <a:prstDash val="solid"/>
                      <a:round/>
                      <a:headEnd type="none" w="med" len="med"/>
                      <a:tailEnd type="none" w="med" len="med"/>
                    </a:lnL>
                    <a:lnR>
                      <a:noFill/>
                    </a:lnR>
                    <a:lnT w="12700">
                      <a:solidFill>
                        <a:schemeClr val="tx1"/>
                      </a:solidFill>
                    </a:lnT>
                    <a:lnB w="12700">
                      <a:solidFill>
                        <a:schemeClr val="tx1"/>
                      </a:solidFill>
                    </a:lnB>
                    <a:solidFill>
                      <a:schemeClr val="accent6">
                        <a:lumMod val="60000"/>
                        <a:lumOff val="40000"/>
                      </a:schemeClr>
                    </a:solidFill>
                  </a:tcPr>
                </a:tc>
                <a:extLst>
                  <a:ext uri="{0D108BD9-81ED-4DB2-BD59-A6C34878D82A}">
                    <a16:rowId xmlns:a16="http://schemas.microsoft.com/office/drawing/2014/main" val="237114118"/>
                  </a:ext>
                </a:extLst>
              </a:tr>
              <a:tr h="256601">
                <a:tc>
                  <a:txBody>
                    <a:bodyPr/>
                    <a:lstStyle/>
                    <a:p>
                      <a:pPr fontAlgn="b"/>
                      <a:r>
                        <a:rPr lang="en-US" sz="1000">
                          <a:effectLst/>
                          <a:latin typeface="Arial"/>
                        </a:rPr>
                        <a:t>MetaRetarget_Q2_Dog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$36.43</a:t>
                      </a:r>
                    </a:p>
                  </a:txBody>
                  <a:tcPr marL="9525" marR="9525" marT="9525" anchor="b">
                    <a:lnL w="12700" cap="flat" cmpd="sng" algn="ctr">
                      <a:solidFill>
                        <a:schemeClr val="tx1"/>
                      </a:solidFill>
                      <a:prstDash val="solid"/>
                      <a:round/>
                      <a:headEnd type="none" w="med" len="med"/>
                      <a:tailEnd type="none" w="med" len="med"/>
                    </a:lnL>
                    <a:lnR>
                      <a:noFill/>
                    </a:lnR>
                    <a:lnT w="12700">
                      <a:solidFill>
                        <a:schemeClr val="tx1"/>
                      </a:solidFill>
                    </a:lnT>
                    <a:lnB w="12700">
                      <a:solidFill>
                        <a:schemeClr val="tx1"/>
                      </a:solidFill>
                    </a:lnB>
                    <a:solidFill>
                      <a:schemeClr val="accent6">
                        <a:lumMod val="60000"/>
                        <a:lumOff val="40000"/>
                      </a:schemeClr>
                    </a:solidFill>
                  </a:tcPr>
                </a:tc>
                <a:extLst>
                  <a:ext uri="{0D108BD9-81ED-4DB2-BD59-A6C34878D82A}">
                    <a16:rowId xmlns:a16="http://schemas.microsoft.com/office/drawing/2014/main" val="1741941314"/>
                  </a:ext>
                </a:extLst>
              </a:tr>
              <a:tr h="256601">
                <a:tc>
                  <a:txBody>
                    <a:bodyPr/>
                    <a:lstStyle/>
                    <a:p>
                      <a:pPr fontAlgn="b"/>
                      <a:r>
                        <a:rPr lang="en-US" sz="1000">
                          <a:effectLst/>
                          <a:latin typeface="Arial"/>
                        </a:rPr>
                        <a:t>MetaRetarget_Q2_Bird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$17.09</a:t>
                      </a:r>
                    </a:p>
                  </a:txBody>
                  <a:tcPr marL="9525" marR="9525" marT="9525" anchor="b">
                    <a:lnL w="12700" cap="flat" cmpd="sng" algn="ctr">
                      <a:solidFill>
                        <a:schemeClr val="tx1"/>
                      </a:solidFill>
                      <a:prstDash val="solid"/>
                      <a:round/>
                      <a:headEnd type="none" w="med" len="med"/>
                      <a:tailEnd type="none" w="med" len="med"/>
                    </a:lnL>
                    <a:lnR>
                      <a:noFill/>
                    </a:lnR>
                    <a:lnT w="12700">
                      <a:solidFill>
                        <a:schemeClr val="tx1"/>
                      </a:solidFill>
                    </a:lnT>
                    <a:lnB w="12700">
                      <a:solidFill>
                        <a:schemeClr val="tx1"/>
                      </a:solidFill>
                    </a:lnB>
                    <a:solidFill>
                      <a:schemeClr val="accent6">
                        <a:lumMod val="60000"/>
                        <a:lumOff val="40000"/>
                      </a:schemeClr>
                    </a:solidFill>
                  </a:tcPr>
                </a:tc>
                <a:extLst>
                  <a:ext uri="{0D108BD9-81ED-4DB2-BD59-A6C34878D82A}">
                    <a16:rowId xmlns:a16="http://schemas.microsoft.com/office/drawing/2014/main" val="3658853508"/>
                  </a:ext>
                </a:extLst>
              </a:tr>
              <a:tr h="441960">
                <a:tc>
                  <a:txBody>
                    <a:bodyPr/>
                    <a:lstStyle/>
                    <a:p>
                      <a:pPr fontAlgn="b"/>
                      <a:r>
                        <a:rPr lang="en-US" sz="1000" b="1">
                          <a:effectLst/>
                          <a:latin typeface="Arial"/>
                        </a:rPr>
                        <a:t>Least Cost Efficient Campaigns</a:t>
                      </a:r>
                    </a:p>
                  </a:txBody>
                  <a:tcPr marL="9525" marR="9525" marT="9525" anchor="b">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fontAlgn="b"/>
                      <a:r>
                        <a:rPr lang="en-US" sz="1000" b="1">
                          <a:effectLst/>
                          <a:latin typeface="Arial"/>
                        </a:rPr>
                        <a:t>ROI</a:t>
                      </a:r>
                    </a:p>
                  </a:txBody>
                  <a:tcPr marL="9525" marR="9525" marT="9525" anchor="b">
                    <a:lnL w="12700">
                      <a:solidFill>
                        <a:schemeClr val="tx1"/>
                      </a:solidFill>
                    </a:lnL>
                    <a:lnR>
                      <a:no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318070436"/>
                  </a:ext>
                </a:extLst>
              </a:tr>
              <a:tr h="256601">
                <a:tc>
                  <a:txBody>
                    <a:bodyPr/>
                    <a:lstStyle/>
                    <a:p>
                      <a:pPr fontAlgn="b"/>
                      <a:r>
                        <a:rPr lang="en-US" sz="1000">
                          <a:effectLst/>
                          <a:latin typeface="Arial"/>
                        </a:rPr>
                        <a:t>MetaRetarget_Q1_Reptile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$2.88</a:t>
                      </a:r>
                    </a:p>
                  </a:txBody>
                  <a:tcPr marL="9525" marR="9525" marT="9525" anchor="b">
                    <a:lnL w="12700" cap="flat" cmpd="sng" algn="ctr">
                      <a:solidFill>
                        <a:schemeClr val="tx1"/>
                      </a:solidFill>
                      <a:prstDash val="solid"/>
                      <a:round/>
                      <a:headEnd type="none" w="med" len="med"/>
                      <a:tailEnd type="none" w="med" len="med"/>
                    </a:lnL>
                    <a:lnR>
                      <a:noFill/>
                    </a:lnR>
                    <a:lnT w="12700">
                      <a:solidFill>
                        <a:schemeClr val="tx1"/>
                      </a:solidFill>
                    </a:lnT>
                    <a:lnB w="12700">
                      <a:solidFill>
                        <a:schemeClr val="tx1"/>
                      </a:solidFill>
                    </a:lnB>
                    <a:solidFill>
                      <a:srgbClr val="FC2E2B"/>
                    </a:solidFill>
                  </a:tcPr>
                </a:tc>
                <a:extLst>
                  <a:ext uri="{0D108BD9-81ED-4DB2-BD59-A6C34878D82A}">
                    <a16:rowId xmlns:a16="http://schemas.microsoft.com/office/drawing/2014/main" val="2451155590"/>
                  </a:ext>
                </a:extLst>
              </a:tr>
              <a:tr h="256601">
                <a:tc>
                  <a:txBody>
                    <a:bodyPr/>
                    <a:lstStyle/>
                    <a:p>
                      <a:pPr fontAlgn="b"/>
                      <a:r>
                        <a:rPr lang="en-US" sz="1000">
                          <a:effectLst/>
                          <a:latin typeface="Arial"/>
                        </a:rPr>
                        <a:t>MetaRetarget_Q2_Reptile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$3.56</a:t>
                      </a:r>
                    </a:p>
                  </a:txBody>
                  <a:tcPr marL="9525" marR="9525" marT="9525" anchor="b">
                    <a:lnL w="12700" cap="flat" cmpd="sng" algn="ctr">
                      <a:solidFill>
                        <a:schemeClr val="tx1"/>
                      </a:solidFill>
                      <a:prstDash val="solid"/>
                      <a:round/>
                      <a:headEnd type="none" w="med" len="med"/>
                      <a:tailEnd type="none" w="med" len="med"/>
                    </a:lnL>
                    <a:lnR>
                      <a:noFill/>
                    </a:lnR>
                    <a:lnT w="12700">
                      <a:solidFill>
                        <a:schemeClr val="tx1"/>
                      </a:solidFill>
                    </a:lnT>
                    <a:lnB w="12700">
                      <a:solidFill>
                        <a:schemeClr val="tx1"/>
                      </a:solidFill>
                    </a:lnB>
                    <a:solidFill>
                      <a:srgbClr val="FC2E2B"/>
                    </a:solidFill>
                  </a:tcPr>
                </a:tc>
                <a:extLst>
                  <a:ext uri="{0D108BD9-81ED-4DB2-BD59-A6C34878D82A}">
                    <a16:rowId xmlns:a16="http://schemas.microsoft.com/office/drawing/2014/main" val="437282315"/>
                  </a:ext>
                </a:extLst>
              </a:tr>
              <a:tr h="256601">
                <a:tc>
                  <a:txBody>
                    <a:bodyPr/>
                    <a:lstStyle/>
                    <a:p>
                      <a:pPr fontAlgn="b"/>
                      <a:r>
                        <a:rPr lang="en-US" sz="1000">
                          <a:effectLst/>
                          <a:latin typeface="Arial"/>
                        </a:rPr>
                        <a:t>MetaRetarget_Q2_Cat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r" fontAlgn="b"/>
                      <a:r>
                        <a:rPr lang="en-US" sz="1000">
                          <a:effectLst/>
                          <a:latin typeface="Arial"/>
                        </a:rPr>
                        <a:t>$12.55</a:t>
                      </a:r>
                    </a:p>
                  </a:txBody>
                  <a:tcPr marL="9525" marR="9525" marT="9525" anchor="b">
                    <a:lnL w="12700" cap="flat" cmpd="sng" algn="ctr">
                      <a:solidFill>
                        <a:schemeClr val="tx1"/>
                      </a:solidFill>
                      <a:prstDash val="solid"/>
                      <a:round/>
                      <a:headEnd type="none" w="med" len="med"/>
                      <a:tailEnd type="none" w="med" len="med"/>
                    </a:lnL>
                    <a:lnR>
                      <a:noFill/>
                    </a:lnR>
                    <a:lnT w="12700">
                      <a:solidFill>
                        <a:schemeClr val="tx1"/>
                      </a:solidFill>
                    </a:lnT>
                    <a:lnB>
                      <a:noFill/>
                    </a:lnB>
                    <a:solidFill>
                      <a:srgbClr val="FC2E2B"/>
                    </a:solidFill>
                  </a:tcPr>
                </a:tc>
                <a:extLst>
                  <a:ext uri="{0D108BD9-81ED-4DB2-BD59-A6C34878D82A}">
                    <a16:rowId xmlns:a16="http://schemas.microsoft.com/office/drawing/2014/main" val="3623726189"/>
                  </a:ext>
                </a:extLst>
              </a:tr>
            </a:tbl>
          </a:graphicData>
        </a:graphic>
      </p:graphicFrame>
      <p:graphicFrame>
        <p:nvGraphicFramePr>
          <p:cNvPr id="6" name="Chart 5">
            <a:extLst>
              <a:ext uri="{FF2B5EF4-FFF2-40B4-BE49-F238E27FC236}">
                <a16:creationId xmlns:a16="http://schemas.microsoft.com/office/drawing/2014/main" id="{5C03C68B-54A8-4CAA-B8D6-BB635AB3A89B}"/>
              </a:ext>
            </a:extLst>
          </p:cNvPr>
          <p:cNvGraphicFramePr>
            <a:graphicFrameLocks/>
          </p:cNvGraphicFramePr>
          <p:nvPr>
            <p:extLst>
              <p:ext uri="{D42A27DB-BD31-4B8C-83A1-F6EECF244321}">
                <p14:modId xmlns:p14="http://schemas.microsoft.com/office/powerpoint/2010/main" val="3250199613"/>
              </p:ext>
            </p:extLst>
          </p:nvPr>
        </p:nvGraphicFramePr>
        <p:xfrm>
          <a:off x="2174261" y="4209393"/>
          <a:ext cx="7328825" cy="22313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32296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0C54-DCE0-987D-7CAB-2E6C9ABE864C}"/>
              </a:ext>
            </a:extLst>
          </p:cNvPr>
          <p:cNvSpPr>
            <a:spLocks noGrp="1"/>
          </p:cNvSpPr>
          <p:nvPr>
            <p:ph type="title"/>
          </p:nvPr>
        </p:nvSpPr>
        <p:spPr/>
        <p:txBody>
          <a:bodyPr/>
          <a:lstStyle/>
          <a:p>
            <a:pPr algn="ctr"/>
            <a:r>
              <a:rPr lang="en-US"/>
              <a:t>Quarterly Overview of Meta Retarget  </a:t>
            </a:r>
          </a:p>
          <a:p>
            <a:endParaRPr lang="en-US"/>
          </a:p>
        </p:txBody>
      </p:sp>
      <p:graphicFrame>
        <p:nvGraphicFramePr>
          <p:cNvPr id="6" name="Chart 5">
            <a:extLst>
              <a:ext uri="{FF2B5EF4-FFF2-40B4-BE49-F238E27FC236}">
                <a16:creationId xmlns:a16="http://schemas.microsoft.com/office/drawing/2014/main" id="{B7F0BCFA-8C1A-4ACC-AEC8-E7A32F267ECB}"/>
              </a:ext>
              <a:ext uri="{147F2762-F138-4A5C-976F-8EAC2B608ADB}">
                <a16:predDERef xmlns:a16="http://schemas.microsoft.com/office/drawing/2014/main" pred="{DE26CAF4-DE2F-3927-9D4D-8882DAE314B4}"/>
              </a:ext>
            </a:extLst>
          </p:cNvPr>
          <p:cNvGraphicFramePr>
            <a:graphicFrameLocks/>
          </p:cNvGraphicFramePr>
          <p:nvPr>
            <p:extLst>
              <p:ext uri="{D42A27DB-BD31-4B8C-83A1-F6EECF244321}">
                <p14:modId xmlns:p14="http://schemas.microsoft.com/office/powerpoint/2010/main" val="519466548"/>
              </p:ext>
            </p:extLst>
          </p:nvPr>
        </p:nvGraphicFramePr>
        <p:xfrm>
          <a:off x="1448753" y="3713797"/>
          <a:ext cx="3961765" cy="24593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094F61C2-D55C-4746-B42E-1FCBACF2BEF6}"/>
              </a:ext>
              <a:ext uri="{147F2762-F138-4A5C-976F-8EAC2B608ADB}">
                <a16:predDERef xmlns:a16="http://schemas.microsoft.com/office/drawing/2014/main" pred="{B7F0BCFA-8C1A-4ACC-AEC8-E7A32F267ECB}"/>
              </a:ext>
            </a:extLst>
          </p:cNvPr>
          <p:cNvGraphicFramePr>
            <a:graphicFrameLocks/>
          </p:cNvGraphicFramePr>
          <p:nvPr>
            <p:extLst>
              <p:ext uri="{D42A27DB-BD31-4B8C-83A1-F6EECF244321}">
                <p14:modId xmlns:p14="http://schemas.microsoft.com/office/powerpoint/2010/main" val="1856412011"/>
              </p:ext>
            </p:extLst>
          </p:nvPr>
        </p:nvGraphicFramePr>
        <p:xfrm>
          <a:off x="6235383" y="3713797"/>
          <a:ext cx="3949065" cy="25812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8673F8E0-37B3-5E5A-D5BA-FAEE7936A963}"/>
              </a:ext>
            </a:extLst>
          </p:cNvPr>
          <p:cNvGraphicFramePr>
            <a:graphicFrameLocks noGrp="1"/>
          </p:cNvGraphicFramePr>
          <p:nvPr>
            <p:extLst>
              <p:ext uri="{D42A27DB-BD31-4B8C-83A1-F6EECF244321}">
                <p14:modId xmlns:p14="http://schemas.microsoft.com/office/powerpoint/2010/main" val="1890819192"/>
              </p:ext>
            </p:extLst>
          </p:nvPr>
        </p:nvGraphicFramePr>
        <p:xfrm>
          <a:off x="2174240" y="1574800"/>
          <a:ext cx="2512080" cy="1784230"/>
        </p:xfrm>
        <a:graphic>
          <a:graphicData uri="http://schemas.openxmlformats.org/drawingml/2006/table">
            <a:tbl>
              <a:tblPr bandRow="1">
                <a:tableStyleId>{08FB837D-C827-4EFA-A057-4D05807E0F7C}</a:tableStyleId>
              </a:tblPr>
              <a:tblGrid>
                <a:gridCol w="1568050">
                  <a:extLst>
                    <a:ext uri="{9D8B030D-6E8A-4147-A177-3AD203B41FA5}">
                      <a16:colId xmlns:a16="http://schemas.microsoft.com/office/drawing/2014/main" val="575361709"/>
                    </a:ext>
                  </a:extLst>
                </a:gridCol>
                <a:gridCol w="944030">
                  <a:extLst>
                    <a:ext uri="{9D8B030D-6E8A-4147-A177-3AD203B41FA5}">
                      <a16:colId xmlns:a16="http://schemas.microsoft.com/office/drawing/2014/main" val="1234008151"/>
                    </a:ext>
                  </a:extLst>
                </a:gridCol>
              </a:tblGrid>
              <a:tr h="254890">
                <a:tc>
                  <a:txBody>
                    <a:bodyPr/>
                    <a:lstStyle/>
                    <a:p>
                      <a:pPr fontAlgn="b"/>
                      <a:r>
                        <a:rPr lang="en-US" sz="1000">
                          <a:effectLst/>
                        </a:rPr>
                        <a:t>Campaign Name</a:t>
                      </a:r>
                    </a:p>
                  </a:txBody>
                  <a:tcPr marL="9525" marR="9525" marT="9525" anchor="b"/>
                </a:tc>
                <a:tc>
                  <a:txBody>
                    <a:bodyPr/>
                    <a:lstStyle/>
                    <a:p>
                      <a:pPr fontAlgn="b"/>
                      <a:r>
                        <a:rPr lang="en-US" sz="1000">
                          <a:effectLst/>
                        </a:rPr>
                        <a:t>Sum of ROI</a:t>
                      </a:r>
                    </a:p>
                  </a:txBody>
                  <a:tcPr marL="9525" marR="9525" marT="9525" anchor="b"/>
                </a:tc>
                <a:extLst>
                  <a:ext uri="{0D108BD9-81ED-4DB2-BD59-A6C34878D82A}">
                    <a16:rowId xmlns:a16="http://schemas.microsoft.com/office/drawing/2014/main" val="890302408"/>
                  </a:ext>
                </a:extLst>
              </a:tr>
              <a:tr h="254890">
                <a:tc>
                  <a:txBody>
                    <a:bodyPr/>
                    <a:lstStyle/>
                    <a:p>
                      <a:pPr fontAlgn="b"/>
                      <a:r>
                        <a:rPr lang="en-US" sz="1000">
                          <a:effectLst/>
                        </a:rPr>
                        <a:t>Q1 Bird</a:t>
                      </a:r>
                    </a:p>
                  </a:txBody>
                  <a:tcPr marL="9525" marR="9525" marT="9525" anchor="b"/>
                </a:tc>
                <a:tc>
                  <a:txBody>
                    <a:bodyPr/>
                    <a:lstStyle/>
                    <a:p>
                      <a:pPr algn="r" fontAlgn="b"/>
                      <a:r>
                        <a:rPr lang="en-US" sz="1000">
                          <a:effectLst/>
                        </a:rPr>
                        <a:t>$16.41</a:t>
                      </a:r>
                    </a:p>
                  </a:txBody>
                  <a:tcPr marL="9525" marR="9525" marT="9525" anchor="b"/>
                </a:tc>
                <a:extLst>
                  <a:ext uri="{0D108BD9-81ED-4DB2-BD59-A6C34878D82A}">
                    <a16:rowId xmlns:a16="http://schemas.microsoft.com/office/drawing/2014/main" val="2692102887"/>
                  </a:ext>
                </a:extLst>
              </a:tr>
              <a:tr h="254890">
                <a:tc>
                  <a:txBody>
                    <a:bodyPr/>
                    <a:lstStyle/>
                    <a:p>
                      <a:pPr fontAlgn="b"/>
                      <a:r>
                        <a:rPr lang="en-US" sz="1000">
                          <a:effectLst/>
                        </a:rPr>
                        <a:t>Q1 Cat</a:t>
                      </a:r>
                    </a:p>
                  </a:txBody>
                  <a:tcPr marL="9525" marR="9525" marT="9525" anchor="b"/>
                </a:tc>
                <a:tc>
                  <a:txBody>
                    <a:bodyPr/>
                    <a:lstStyle/>
                    <a:p>
                      <a:pPr algn="r" fontAlgn="b"/>
                      <a:r>
                        <a:rPr lang="en-US" sz="1000">
                          <a:effectLst/>
                        </a:rPr>
                        <a:t>$12.72</a:t>
                      </a:r>
                    </a:p>
                  </a:txBody>
                  <a:tcPr marL="9525" marR="9525" marT="9525" anchor="b"/>
                </a:tc>
                <a:extLst>
                  <a:ext uri="{0D108BD9-81ED-4DB2-BD59-A6C34878D82A}">
                    <a16:rowId xmlns:a16="http://schemas.microsoft.com/office/drawing/2014/main" val="665948170"/>
                  </a:ext>
                </a:extLst>
              </a:tr>
              <a:tr h="254890">
                <a:tc>
                  <a:txBody>
                    <a:bodyPr/>
                    <a:lstStyle/>
                    <a:p>
                      <a:pPr fontAlgn="b"/>
                      <a:r>
                        <a:rPr lang="en-US" sz="1000">
                          <a:effectLst/>
                        </a:rPr>
                        <a:t>Q1 Dog</a:t>
                      </a:r>
                    </a:p>
                  </a:txBody>
                  <a:tcPr marL="9525" marR="9525" marT="9525" anchor="b"/>
                </a:tc>
                <a:tc>
                  <a:txBody>
                    <a:bodyPr/>
                    <a:lstStyle/>
                    <a:p>
                      <a:pPr algn="r" fontAlgn="b"/>
                      <a:r>
                        <a:rPr lang="en-US" sz="1000">
                          <a:effectLst/>
                        </a:rPr>
                        <a:t>$41.34</a:t>
                      </a:r>
                    </a:p>
                  </a:txBody>
                  <a:tcPr marL="9525" marR="9525" marT="9525" anchor="b"/>
                </a:tc>
                <a:extLst>
                  <a:ext uri="{0D108BD9-81ED-4DB2-BD59-A6C34878D82A}">
                    <a16:rowId xmlns:a16="http://schemas.microsoft.com/office/drawing/2014/main" val="299867487"/>
                  </a:ext>
                </a:extLst>
              </a:tr>
              <a:tr h="254890">
                <a:tc>
                  <a:txBody>
                    <a:bodyPr/>
                    <a:lstStyle/>
                    <a:p>
                      <a:pPr fontAlgn="b"/>
                      <a:r>
                        <a:rPr lang="en-US" sz="1000">
                          <a:effectLst/>
                        </a:rPr>
                        <a:t>Q1 Fish</a:t>
                      </a:r>
                    </a:p>
                  </a:txBody>
                  <a:tcPr marL="9525" marR="9525" marT="9525" anchor="b"/>
                </a:tc>
                <a:tc>
                  <a:txBody>
                    <a:bodyPr/>
                    <a:lstStyle/>
                    <a:p>
                      <a:pPr algn="r" fontAlgn="b"/>
                      <a:r>
                        <a:rPr lang="en-US" sz="1000">
                          <a:effectLst/>
                        </a:rPr>
                        <a:t>$14.95</a:t>
                      </a:r>
                    </a:p>
                  </a:txBody>
                  <a:tcPr marL="9525" marR="9525" marT="9525" anchor="b"/>
                </a:tc>
                <a:extLst>
                  <a:ext uri="{0D108BD9-81ED-4DB2-BD59-A6C34878D82A}">
                    <a16:rowId xmlns:a16="http://schemas.microsoft.com/office/drawing/2014/main" val="1195235565"/>
                  </a:ext>
                </a:extLst>
              </a:tr>
              <a:tr h="254890">
                <a:tc>
                  <a:txBody>
                    <a:bodyPr/>
                    <a:lstStyle/>
                    <a:p>
                      <a:pPr fontAlgn="b"/>
                      <a:r>
                        <a:rPr lang="en-US" sz="1000">
                          <a:effectLst/>
                        </a:rPr>
                        <a:t>Q1 Reptile</a:t>
                      </a:r>
                    </a:p>
                  </a:txBody>
                  <a:tcPr marL="9525" marR="9525" marT="9525" anchor="b"/>
                </a:tc>
                <a:tc>
                  <a:txBody>
                    <a:bodyPr/>
                    <a:lstStyle/>
                    <a:p>
                      <a:pPr algn="r" fontAlgn="b"/>
                      <a:r>
                        <a:rPr lang="en-US" sz="1000">
                          <a:effectLst/>
                        </a:rPr>
                        <a:t>$2.88</a:t>
                      </a:r>
                    </a:p>
                  </a:txBody>
                  <a:tcPr marL="9525" marR="9525" marT="9525" anchor="b"/>
                </a:tc>
                <a:extLst>
                  <a:ext uri="{0D108BD9-81ED-4DB2-BD59-A6C34878D82A}">
                    <a16:rowId xmlns:a16="http://schemas.microsoft.com/office/drawing/2014/main" val="3960569038"/>
                  </a:ext>
                </a:extLst>
              </a:tr>
              <a:tr h="254890">
                <a:tc>
                  <a:txBody>
                    <a:bodyPr/>
                    <a:lstStyle/>
                    <a:p>
                      <a:pPr fontAlgn="b"/>
                      <a:r>
                        <a:rPr lang="en-US" sz="1000">
                          <a:effectLst/>
                        </a:rPr>
                        <a:t>Grand Total</a:t>
                      </a:r>
                    </a:p>
                  </a:txBody>
                  <a:tcPr marL="9525" marR="9525" marT="9525" anchor="b"/>
                </a:tc>
                <a:tc>
                  <a:txBody>
                    <a:bodyPr/>
                    <a:lstStyle/>
                    <a:p>
                      <a:pPr algn="r" fontAlgn="b"/>
                      <a:r>
                        <a:rPr lang="en-US" sz="1000">
                          <a:effectLst/>
                        </a:rPr>
                        <a:t>$22.97</a:t>
                      </a:r>
                    </a:p>
                  </a:txBody>
                  <a:tcPr marL="9525" marR="9525" marT="9525" anchor="b"/>
                </a:tc>
                <a:extLst>
                  <a:ext uri="{0D108BD9-81ED-4DB2-BD59-A6C34878D82A}">
                    <a16:rowId xmlns:a16="http://schemas.microsoft.com/office/drawing/2014/main" val="1693810981"/>
                  </a:ext>
                </a:extLst>
              </a:tr>
            </a:tbl>
          </a:graphicData>
        </a:graphic>
      </p:graphicFrame>
      <p:graphicFrame>
        <p:nvGraphicFramePr>
          <p:cNvPr id="11" name="Table 10">
            <a:extLst>
              <a:ext uri="{FF2B5EF4-FFF2-40B4-BE49-F238E27FC236}">
                <a16:creationId xmlns:a16="http://schemas.microsoft.com/office/drawing/2014/main" id="{1B3685B7-0C5F-CDAD-9B34-CB62895E0650}"/>
              </a:ext>
            </a:extLst>
          </p:cNvPr>
          <p:cNvGraphicFramePr>
            <a:graphicFrameLocks noGrp="1"/>
          </p:cNvGraphicFramePr>
          <p:nvPr>
            <p:extLst>
              <p:ext uri="{D42A27DB-BD31-4B8C-83A1-F6EECF244321}">
                <p14:modId xmlns:p14="http://schemas.microsoft.com/office/powerpoint/2010/main" val="500131390"/>
              </p:ext>
            </p:extLst>
          </p:nvPr>
        </p:nvGraphicFramePr>
        <p:xfrm>
          <a:off x="6878320" y="1574800"/>
          <a:ext cx="2664461" cy="1797201"/>
        </p:xfrm>
        <a:graphic>
          <a:graphicData uri="http://schemas.openxmlformats.org/drawingml/2006/table">
            <a:tbl>
              <a:tblPr bandRow="1">
                <a:tableStyleId>{08FB837D-C827-4EFA-A057-4D05807E0F7C}</a:tableStyleId>
              </a:tblPr>
              <a:tblGrid>
                <a:gridCol w="1663167">
                  <a:extLst>
                    <a:ext uri="{9D8B030D-6E8A-4147-A177-3AD203B41FA5}">
                      <a16:colId xmlns:a16="http://schemas.microsoft.com/office/drawing/2014/main" val="4095087929"/>
                    </a:ext>
                  </a:extLst>
                </a:gridCol>
                <a:gridCol w="1001294">
                  <a:extLst>
                    <a:ext uri="{9D8B030D-6E8A-4147-A177-3AD203B41FA5}">
                      <a16:colId xmlns:a16="http://schemas.microsoft.com/office/drawing/2014/main" val="3178017497"/>
                    </a:ext>
                  </a:extLst>
                </a:gridCol>
              </a:tblGrid>
              <a:tr h="256743">
                <a:tc>
                  <a:txBody>
                    <a:bodyPr/>
                    <a:lstStyle/>
                    <a:p>
                      <a:pPr fontAlgn="b"/>
                      <a:r>
                        <a:rPr lang="en-US" sz="1000">
                          <a:effectLst/>
                        </a:rPr>
                        <a:t>Campaign Name</a:t>
                      </a:r>
                    </a:p>
                  </a:txBody>
                  <a:tcPr marL="9525" marR="9525" marT="9525" anchor="b"/>
                </a:tc>
                <a:tc>
                  <a:txBody>
                    <a:bodyPr/>
                    <a:lstStyle/>
                    <a:p>
                      <a:pPr fontAlgn="b"/>
                      <a:r>
                        <a:rPr lang="en-US" sz="1000">
                          <a:effectLst/>
                        </a:rPr>
                        <a:t>Sum of ROI</a:t>
                      </a:r>
                    </a:p>
                  </a:txBody>
                  <a:tcPr marL="9525" marR="9525" marT="9525" anchor="b"/>
                </a:tc>
                <a:extLst>
                  <a:ext uri="{0D108BD9-81ED-4DB2-BD59-A6C34878D82A}">
                    <a16:rowId xmlns:a16="http://schemas.microsoft.com/office/drawing/2014/main" val="2745808889"/>
                  </a:ext>
                </a:extLst>
              </a:tr>
              <a:tr h="256743">
                <a:tc>
                  <a:txBody>
                    <a:bodyPr/>
                    <a:lstStyle/>
                    <a:p>
                      <a:pPr fontAlgn="b"/>
                      <a:r>
                        <a:rPr lang="en-US" sz="1000">
                          <a:effectLst/>
                        </a:rPr>
                        <a:t>Q2 Bird</a:t>
                      </a:r>
                    </a:p>
                  </a:txBody>
                  <a:tcPr marL="9525" marR="9525" marT="9525" anchor="b"/>
                </a:tc>
                <a:tc>
                  <a:txBody>
                    <a:bodyPr/>
                    <a:lstStyle/>
                    <a:p>
                      <a:pPr algn="r" fontAlgn="b"/>
                      <a:r>
                        <a:rPr lang="en-US" sz="1000">
                          <a:effectLst/>
                        </a:rPr>
                        <a:t>$17.09</a:t>
                      </a:r>
                    </a:p>
                  </a:txBody>
                  <a:tcPr marL="9525" marR="9525" marT="9525" anchor="b"/>
                </a:tc>
                <a:extLst>
                  <a:ext uri="{0D108BD9-81ED-4DB2-BD59-A6C34878D82A}">
                    <a16:rowId xmlns:a16="http://schemas.microsoft.com/office/drawing/2014/main" val="2716877303"/>
                  </a:ext>
                </a:extLst>
              </a:tr>
              <a:tr h="256743">
                <a:tc>
                  <a:txBody>
                    <a:bodyPr/>
                    <a:lstStyle/>
                    <a:p>
                      <a:pPr fontAlgn="b"/>
                      <a:r>
                        <a:rPr lang="en-US" sz="1000">
                          <a:effectLst/>
                        </a:rPr>
                        <a:t>Q2 Cat</a:t>
                      </a:r>
                    </a:p>
                  </a:txBody>
                  <a:tcPr marL="9525" marR="9525" marT="9525" anchor="b"/>
                </a:tc>
                <a:tc>
                  <a:txBody>
                    <a:bodyPr/>
                    <a:lstStyle/>
                    <a:p>
                      <a:pPr algn="r" fontAlgn="b"/>
                      <a:r>
                        <a:rPr lang="en-US" sz="1000">
                          <a:effectLst/>
                        </a:rPr>
                        <a:t>$12.55</a:t>
                      </a:r>
                    </a:p>
                  </a:txBody>
                  <a:tcPr marL="9525" marR="9525" marT="9525" anchor="b"/>
                </a:tc>
                <a:extLst>
                  <a:ext uri="{0D108BD9-81ED-4DB2-BD59-A6C34878D82A}">
                    <a16:rowId xmlns:a16="http://schemas.microsoft.com/office/drawing/2014/main" val="838371401"/>
                  </a:ext>
                </a:extLst>
              </a:tr>
              <a:tr h="256743">
                <a:tc>
                  <a:txBody>
                    <a:bodyPr/>
                    <a:lstStyle/>
                    <a:p>
                      <a:pPr fontAlgn="b"/>
                      <a:r>
                        <a:rPr lang="en-US" sz="1000">
                          <a:effectLst/>
                        </a:rPr>
                        <a:t>Q2 Dog</a:t>
                      </a:r>
                    </a:p>
                  </a:txBody>
                  <a:tcPr marL="9525" marR="9525" marT="9525" anchor="b"/>
                </a:tc>
                <a:tc>
                  <a:txBody>
                    <a:bodyPr/>
                    <a:lstStyle/>
                    <a:p>
                      <a:pPr algn="r" fontAlgn="b"/>
                      <a:r>
                        <a:rPr lang="en-US" sz="1000">
                          <a:effectLst/>
                        </a:rPr>
                        <a:t>$36.43</a:t>
                      </a:r>
                    </a:p>
                  </a:txBody>
                  <a:tcPr marL="9525" marR="9525" marT="9525" anchor="b"/>
                </a:tc>
                <a:extLst>
                  <a:ext uri="{0D108BD9-81ED-4DB2-BD59-A6C34878D82A}">
                    <a16:rowId xmlns:a16="http://schemas.microsoft.com/office/drawing/2014/main" val="3935543781"/>
                  </a:ext>
                </a:extLst>
              </a:tr>
              <a:tr h="256743">
                <a:tc>
                  <a:txBody>
                    <a:bodyPr/>
                    <a:lstStyle/>
                    <a:p>
                      <a:pPr fontAlgn="b"/>
                      <a:r>
                        <a:rPr lang="en-US" sz="1000">
                          <a:effectLst/>
                        </a:rPr>
                        <a:t>Q2 Fish</a:t>
                      </a:r>
                    </a:p>
                  </a:txBody>
                  <a:tcPr marL="9525" marR="9525" marT="9525" anchor="b"/>
                </a:tc>
                <a:tc>
                  <a:txBody>
                    <a:bodyPr/>
                    <a:lstStyle/>
                    <a:p>
                      <a:pPr algn="r" fontAlgn="b"/>
                      <a:r>
                        <a:rPr lang="en-US" sz="1000">
                          <a:effectLst/>
                        </a:rPr>
                        <a:t>$16.54</a:t>
                      </a:r>
                    </a:p>
                  </a:txBody>
                  <a:tcPr marL="9525" marR="9525" marT="9525" anchor="b"/>
                </a:tc>
                <a:extLst>
                  <a:ext uri="{0D108BD9-81ED-4DB2-BD59-A6C34878D82A}">
                    <a16:rowId xmlns:a16="http://schemas.microsoft.com/office/drawing/2014/main" val="729938102"/>
                  </a:ext>
                </a:extLst>
              </a:tr>
              <a:tr h="256743">
                <a:tc>
                  <a:txBody>
                    <a:bodyPr/>
                    <a:lstStyle/>
                    <a:p>
                      <a:pPr fontAlgn="b"/>
                      <a:r>
                        <a:rPr lang="en-US" sz="1000">
                          <a:effectLst/>
                        </a:rPr>
                        <a:t>Q2 Reptile</a:t>
                      </a:r>
                    </a:p>
                  </a:txBody>
                  <a:tcPr marL="9525" marR="9525" marT="9525" anchor="b"/>
                </a:tc>
                <a:tc>
                  <a:txBody>
                    <a:bodyPr/>
                    <a:lstStyle/>
                    <a:p>
                      <a:pPr algn="r" fontAlgn="b"/>
                      <a:r>
                        <a:rPr lang="en-US" sz="1000">
                          <a:effectLst/>
                        </a:rPr>
                        <a:t>$3.56</a:t>
                      </a:r>
                    </a:p>
                  </a:txBody>
                  <a:tcPr marL="9525" marR="9525" marT="9525" anchor="b"/>
                </a:tc>
                <a:extLst>
                  <a:ext uri="{0D108BD9-81ED-4DB2-BD59-A6C34878D82A}">
                    <a16:rowId xmlns:a16="http://schemas.microsoft.com/office/drawing/2014/main" val="553188041"/>
                  </a:ext>
                </a:extLst>
              </a:tr>
              <a:tr h="256743">
                <a:tc>
                  <a:txBody>
                    <a:bodyPr/>
                    <a:lstStyle/>
                    <a:p>
                      <a:pPr fontAlgn="b"/>
                      <a:r>
                        <a:rPr lang="en-US" sz="1000">
                          <a:effectLst/>
                        </a:rPr>
                        <a:t>Grand Total</a:t>
                      </a:r>
                    </a:p>
                  </a:txBody>
                  <a:tcPr marL="9525" marR="9525" marT="9525" anchor="b"/>
                </a:tc>
                <a:tc>
                  <a:txBody>
                    <a:bodyPr/>
                    <a:lstStyle/>
                    <a:p>
                      <a:pPr algn="r" fontAlgn="b"/>
                      <a:r>
                        <a:rPr lang="en-US" sz="1000">
                          <a:effectLst/>
                        </a:rPr>
                        <a:t>$21.96</a:t>
                      </a:r>
                    </a:p>
                  </a:txBody>
                  <a:tcPr marL="9525" marR="9525" marT="9525" anchor="b"/>
                </a:tc>
                <a:extLst>
                  <a:ext uri="{0D108BD9-81ED-4DB2-BD59-A6C34878D82A}">
                    <a16:rowId xmlns:a16="http://schemas.microsoft.com/office/drawing/2014/main" val="2931192818"/>
                  </a:ext>
                </a:extLst>
              </a:tr>
            </a:tbl>
          </a:graphicData>
        </a:graphic>
      </p:graphicFrame>
    </p:spTree>
    <p:extLst>
      <p:ext uri="{BB962C8B-B14F-4D97-AF65-F5344CB8AC3E}">
        <p14:creationId xmlns:p14="http://schemas.microsoft.com/office/powerpoint/2010/main" val="28375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DC016F-25FD-F089-FBDC-4DC0DE1E35BC}"/>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kern="1200">
                <a:solidFill>
                  <a:schemeClr val="tx1"/>
                </a:solidFill>
                <a:latin typeface="+mj-lt"/>
                <a:ea typeface="+mj-ea"/>
                <a:cs typeface="+mj-cs"/>
              </a:rPr>
              <a:t>Overall </a:t>
            </a:r>
            <a:br>
              <a:rPr lang="en-US" kern="1200">
                <a:solidFill>
                  <a:schemeClr val="tx1"/>
                </a:solidFill>
                <a:latin typeface="+mj-lt"/>
                <a:ea typeface="+mj-ea"/>
                <a:cs typeface="+mj-cs"/>
              </a:rPr>
            </a:br>
            <a:r>
              <a:rPr lang="en-US" kern="1200">
                <a:solidFill>
                  <a:schemeClr val="tx1"/>
                </a:solidFill>
                <a:latin typeface="+mj-lt"/>
                <a:ea typeface="+mj-ea"/>
                <a:cs typeface="+mj-cs"/>
              </a:rPr>
              <a:t>Campaign Insights</a:t>
            </a:r>
          </a:p>
          <a:p>
            <a:endParaRPr lang="en-US" kern="120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7BB7C494-587A-FD17-4667-0AAB117E2FDE}"/>
              </a:ext>
            </a:extLst>
          </p:cNvPr>
          <p:cNvSpPr>
            <a:spLocks noGrp="1"/>
          </p:cNvSpPr>
          <p:nvPr>
            <p:ph sz="half" idx="1"/>
          </p:nvPr>
        </p:nvSpPr>
        <p:spPr>
          <a:xfrm>
            <a:off x="1137034" y="2194102"/>
            <a:ext cx="4438036" cy="3908585"/>
          </a:xfrm>
        </p:spPr>
        <p:txBody>
          <a:bodyPr vert="horz" lIns="91440" tIns="45720" rIns="91440" bIns="45720" rtlCol="0" anchor="t">
            <a:normAutofit/>
          </a:bodyPr>
          <a:lstStyle/>
          <a:p>
            <a:r>
              <a:rPr lang="en-US" sz="1600" b="1"/>
              <a:t>Top Performers</a:t>
            </a:r>
            <a:r>
              <a:rPr lang="en-US" sz="1600"/>
              <a:t>: The Q1 and Q2 Dog campaigns were the most cost-efficient and top overall performers.</a:t>
            </a:r>
          </a:p>
          <a:p>
            <a:r>
              <a:rPr lang="en-US" sz="1600" b="1"/>
              <a:t>By Quarters</a:t>
            </a:r>
            <a:r>
              <a:rPr lang="en-US" sz="1600"/>
              <a:t>: Q1 had the most amount of Revenue ($24,927,579.79) which showed improved cost efficiency compared to Q2 by approximately $1.</a:t>
            </a:r>
            <a:endParaRPr lang="en-US" sz="1600">
              <a:ea typeface="Calibri"/>
              <a:cs typeface="Calibri"/>
            </a:endParaRPr>
          </a:p>
          <a:p>
            <a:r>
              <a:rPr lang="en-US" sz="1600" b="1"/>
              <a:t>Reptile Campaigns</a:t>
            </a:r>
            <a:r>
              <a:rPr lang="en-US" sz="1600"/>
              <a:t>: The Meta Retarget Reptile campaigns were the least cost-efficient and worst-performing, with low order volume.</a:t>
            </a:r>
            <a:endParaRPr lang="en-US" sz="1600">
              <a:ea typeface="Calibri"/>
              <a:cs typeface="Calibri"/>
            </a:endParaRPr>
          </a:p>
          <a:p>
            <a:r>
              <a:rPr lang="en-US" sz="1600" b="1"/>
              <a:t>Recommendation</a:t>
            </a:r>
            <a:r>
              <a:rPr lang="en-US" sz="1600"/>
              <a:t>: Discontinue the Reptile campaigns and reallocate the budget to the Dog campaigns for better performance and cost efficiency.</a:t>
            </a:r>
            <a:endParaRPr lang="en-US" sz="1600">
              <a:ea typeface="Calibri"/>
              <a:cs typeface="Calibri"/>
            </a:endParaRPr>
          </a:p>
        </p:txBody>
      </p:sp>
      <p:sp>
        <p:nvSpPr>
          <p:cNvPr id="11" name="Date Placeholder 4">
            <a:extLst>
              <a:ext uri="{FF2B5EF4-FFF2-40B4-BE49-F238E27FC236}">
                <a16:creationId xmlns:a16="http://schemas.microsoft.com/office/drawing/2014/main" id="{7C8B1BA0-2802-8D14-4F8C-3D3E9437B50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6ABE9CD0-49A2-495D-A676-127B4260ED8E}" type="datetime1">
              <a:rPr lang="en-US" sz="1000"/>
              <a:pPr>
                <a:spcAft>
                  <a:spcPts val="600"/>
                </a:spcAft>
              </a:pPr>
              <a:t>10/8/2024</a:t>
            </a:fld>
            <a:endParaRPr lang="en-US" sz="1000"/>
          </a:p>
        </p:txBody>
      </p:sp>
      <p:sp>
        <p:nvSpPr>
          <p:cNvPr id="13" name="Footer Placeholder 5">
            <a:extLst>
              <a:ext uri="{FF2B5EF4-FFF2-40B4-BE49-F238E27FC236}">
                <a16:creationId xmlns:a16="http://schemas.microsoft.com/office/drawing/2014/main" id="{C4DB440A-D1D3-188D-C74B-A7387FD4D4D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sz="700" kern="1200">
                <a:solidFill>
                  <a:schemeClr val="tx1">
                    <a:tint val="75000"/>
                  </a:schemeClr>
                </a:solidFill>
                <a:latin typeface="+mn-lt"/>
                <a:ea typeface="+mn-ea"/>
                <a:cs typeface="+mn-cs"/>
              </a:rPr>
              <a:t>
              </a:t>
            </a:r>
          </a:p>
        </p:txBody>
      </p:sp>
      <p:sp>
        <p:nvSpPr>
          <p:cNvPr id="15" name="Slide Number Placeholder 6">
            <a:extLst>
              <a:ext uri="{FF2B5EF4-FFF2-40B4-BE49-F238E27FC236}">
                <a16:creationId xmlns:a16="http://schemas.microsoft.com/office/drawing/2014/main" id="{7A407AD5-E949-A743-D53B-EB0F4CAE63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C057153-B650-4DEB-B370-79DDCFDCE934}" type="slidenum">
              <a:rPr lang="en-US" sz="1000"/>
              <a:pPr>
                <a:spcAft>
                  <a:spcPts val="600"/>
                </a:spcAft>
              </a:pPr>
              <a:t>7</a:t>
            </a:fld>
            <a:endParaRPr lang="en-US" sz="1000"/>
          </a:p>
        </p:txBody>
      </p:sp>
      <p:graphicFrame>
        <p:nvGraphicFramePr>
          <p:cNvPr id="6" name="Table 5">
            <a:extLst>
              <a:ext uri="{FF2B5EF4-FFF2-40B4-BE49-F238E27FC236}">
                <a16:creationId xmlns:a16="http://schemas.microsoft.com/office/drawing/2014/main" id="{D7DF7B74-B46C-8015-905D-ED370E27EA33}"/>
              </a:ext>
            </a:extLst>
          </p:cNvPr>
          <p:cNvGraphicFramePr>
            <a:graphicFrameLocks noGrp="1"/>
          </p:cNvGraphicFramePr>
          <p:nvPr>
            <p:extLst>
              <p:ext uri="{D42A27DB-BD31-4B8C-83A1-F6EECF244321}">
                <p14:modId xmlns:p14="http://schemas.microsoft.com/office/powerpoint/2010/main" val="1197961789"/>
              </p:ext>
            </p:extLst>
          </p:nvPr>
        </p:nvGraphicFramePr>
        <p:xfrm>
          <a:off x="6880610" y="2108627"/>
          <a:ext cx="4737654" cy="2662965"/>
        </p:xfrm>
        <a:graphic>
          <a:graphicData uri="http://schemas.openxmlformats.org/drawingml/2006/table">
            <a:tbl>
              <a:tblPr firstRow="1" bandRow="1">
                <a:tableStyleId>{68D230F3-CF80-4859-8CE7-A43EE81993B5}</a:tableStyleId>
              </a:tblPr>
              <a:tblGrid>
                <a:gridCol w="1458371">
                  <a:extLst>
                    <a:ext uri="{9D8B030D-6E8A-4147-A177-3AD203B41FA5}">
                      <a16:colId xmlns:a16="http://schemas.microsoft.com/office/drawing/2014/main" val="4098012547"/>
                    </a:ext>
                  </a:extLst>
                </a:gridCol>
                <a:gridCol w="774424">
                  <a:extLst>
                    <a:ext uri="{9D8B030D-6E8A-4147-A177-3AD203B41FA5}">
                      <a16:colId xmlns:a16="http://schemas.microsoft.com/office/drawing/2014/main" val="3558465301"/>
                    </a:ext>
                  </a:extLst>
                </a:gridCol>
                <a:gridCol w="548581">
                  <a:extLst>
                    <a:ext uri="{9D8B030D-6E8A-4147-A177-3AD203B41FA5}">
                      <a16:colId xmlns:a16="http://schemas.microsoft.com/office/drawing/2014/main" val="3660601773"/>
                    </a:ext>
                  </a:extLst>
                </a:gridCol>
                <a:gridCol w="661503">
                  <a:extLst>
                    <a:ext uri="{9D8B030D-6E8A-4147-A177-3AD203B41FA5}">
                      <a16:colId xmlns:a16="http://schemas.microsoft.com/office/drawing/2014/main" val="3947071905"/>
                    </a:ext>
                  </a:extLst>
                </a:gridCol>
                <a:gridCol w="463890">
                  <a:extLst>
                    <a:ext uri="{9D8B030D-6E8A-4147-A177-3AD203B41FA5}">
                      <a16:colId xmlns:a16="http://schemas.microsoft.com/office/drawing/2014/main" val="19543199"/>
                    </a:ext>
                  </a:extLst>
                </a:gridCol>
                <a:gridCol w="830885">
                  <a:extLst>
                    <a:ext uri="{9D8B030D-6E8A-4147-A177-3AD203B41FA5}">
                      <a16:colId xmlns:a16="http://schemas.microsoft.com/office/drawing/2014/main" val="539356156"/>
                    </a:ext>
                  </a:extLst>
                </a:gridCol>
              </a:tblGrid>
              <a:tr h="314304">
                <a:tc>
                  <a:txBody>
                    <a:bodyPr/>
                    <a:lstStyle/>
                    <a:p>
                      <a:pPr fontAlgn="b"/>
                      <a:r>
                        <a:rPr lang="en-US" sz="800">
                          <a:effectLst/>
                        </a:rPr>
                        <a:t>Campaign Name</a:t>
                      </a:r>
                    </a:p>
                  </a:txBody>
                  <a:tcPr marL="6614" marR="6614" marT="6614" marB="31750" anchor="b"/>
                </a:tc>
                <a:tc>
                  <a:txBody>
                    <a:bodyPr/>
                    <a:lstStyle/>
                    <a:p>
                      <a:pPr fontAlgn="b"/>
                      <a:r>
                        <a:rPr lang="en-US" sz="800">
                          <a:effectLst/>
                        </a:rPr>
                        <a:t>Sum of Spend</a:t>
                      </a:r>
                    </a:p>
                  </a:txBody>
                  <a:tcPr marL="6614" marR="6614" marT="6614" marB="31750" anchor="b"/>
                </a:tc>
                <a:tc>
                  <a:txBody>
                    <a:bodyPr/>
                    <a:lstStyle/>
                    <a:p>
                      <a:pPr fontAlgn="b"/>
                      <a:r>
                        <a:rPr lang="en-US" sz="800">
                          <a:effectLst/>
                        </a:rPr>
                        <a:t>Sum of Clicks</a:t>
                      </a:r>
                    </a:p>
                  </a:txBody>
                  <a:tcPr marL="6614" marR="6614" marT="6614" marB="31750" anchor="b"/>
                </a:tc>
                <a:tc>
                  <a:txBody>
                    <a:bodyPr/>
                    <a:lstStyle/>
                    <a:p>
                      <a:pPr fontAlgn="b"/>
                      <a:r>
                        <a:rPr lang="en-US" sz="800">
                          <a:effectLst/>
                        </a:rPr>
                        <a:t>Sum of Impressions</a:t>
                      </a:r>
                    </a:p>
                  </a:txBody>
                  <a:tcPr marL="6614" marR="6614" marT="6614" marB="31750" anchor="b"/>
                </a:tc>
                <a:tc>
                  <a:txBody>
                    <a:bodyPr/>
                    <a:lstStyle/>
                    <a:p>
                      <a:pPr fontAlgn="b"/>
                      <a:r>
                        <a:rPr lang="en-US" sz="800">
                          <a:effectLst/>
                        </a:rPr>
                        <a:t>Sum of Orders</a:t>
                      </a:r>
                    </a:p>
                  </a:txBody>
                  <a:tcPr marL="6614" marR="6614" marT="6614" marB="31750" anchor="b"/>
                </a:tc>
                <a:tc>
                  <a:txBody>
                    <a:bodyPr/>
                    <a:lstStyle/>
                    <a:p>
                      <a:pPr fontAlgn="b"/>
                      <a:r>
                        <a:rPr lang="en-US" sz="800">
                          <a:effectLst/>
                        </a:rPr>
                        <a:t>Sum of Revenue</a:t>
                      </a:r>
                    </a:p>
                  </a:txBody>
                  <a:tcPr marL="6614" marR="6614" marT="6614" marB="31750" anchor="b"/>
                </a:tc>
                <a:extLst>
                  <a:ext uri="{0D108BD9-81ED-4DB2-BD59-A6C34878D82A}">
                    <a16:rowId xmlns:a16="http://schemas.microsoft.com/office/drawing/2014/main" val="2610179226"/>
                  </a:ext>
                </a:extLst>
              </a:tr>
              <a:tr h="191117">
                <a:tc>
                  <a:txBody>
                    <a:bodyPr/>
                    <a:lstStyle/>
                    <a:p>
                      <a:pPr fontAlgn="b"/>
                      <a:r>
                        <a:rPr lang="en-US" sz="800">
                          <a:effectLst/>
                        </a:rPr>
                        <a:t>FY24_MetaRetarget_Q1_Bird</a:t>
                      </a:r>
                    </a:p>
                  </a:txBody>
                  <a:tcPr marL="6614" marR="6614" marT="6614" marB="31750" anchor="b"/>
                </a:tc>
                <a:tc>
                  <a:txBody>
                    <a:bodyPr/>
                    <a:lstStyle/>
                    <a:p>
                      <a:pPr algn="r" fontAlgn="b"/>
                      <a:r>
                        <a:rPr lang="en-US" sz="800">
                          <a:effectLst/>
                        </a:rPr>
                        <a:t>$172,941.55 </a:t>
                      </a:r>
                    </a:p>
                  </a:txBody>
                  <a:tcPr marL="6614" marR="6614" marT="6614" marB="31750" anchor="b"/>
                </a:tc>
                <a:tc>
                  <a:txBody>
                    <a:bodyPr/>
                    <a:lstStyle/>
                    <a:p>
                      <a:pPr algn="r" fontAlgn="b"/>
                      <a:r>
                        <a:rPr lang="en-US" sz="800">
                          <a:effectLst/>
                        </a:rPr>
                        <a:t>373,584</a:t>
                      </a:r>
                    </a:p>
                  </a:txBody>
                  <a:tcPr marL="6614" marR="6614" marT="6614" marB="31750" anchor="b"/>
                </a:tc>
                <a:tc>
                  <a:txBody>
                    <a:bodyPr/>
                    <a:lstStyle/>
                    <a:p>
                      <a:pPr algn="r" fontAlgn="b"/>
                      <a:r>
                        <a:rPr lang="en-US" sz="800">
                          <a:effectLst/>
                        </a:rPr>
                        <a:t>18,246,035</a:t>
                      </a:r>
                    </a:p>
                  </a:txBody>
                  <a:tcPr marL="6614" marR="6614" marT="6614" marB="31750" anchor="b"/>
                </a:tc>
                <a:tc>
                  <a:txBody>
                    <a:bodyPr/>
                    <a:lstStyle/>
                    <a:p>
                      <a:pPr algn="r" fontAlgn="b"/>
                      <a:r>
                        <a:rPr lang="en-US" sz="800">
                          <a:effectLst/>
                        </a:rPr>
                        <a:t>10,431</a:t>
                      </a:r>
                    </a:p>
                  </a:txBody>
                  <a:tcPr marL="6614" marR="6614" marT="6614" marB="31750" anchor="b"/>
                </a:tc>
                <a:tc>
                  <a:txBody>
                    <a:bodyPr/>
                    <a:lstStyle/>
                    <a:p>
                      <a:pPr algn="r" fontAlgn="b"/>
                      <a:r>
                        <a:rPr lang="en-US" sz="800">
                          <a:effectLst/>
                        </a:rPr>
                        <a:t>$2,838,554.64 </a:t>
                      </a:r>
                    </a:p>
                  </a:txBody>
                  <a:tcPr marL="6614" marR="6614" marT="6614" marB="31750" anchor="b"/>
                </a:tc>
                <a:extLst>
                  <a:ext uri="{0D108BD9-81ED-4DB2-BD59-A6C34878D82A}">
                    <a16:rowId xmlns:a16="http://schemas.microsoft.com/office/drawing/2014/main" val="1396580925"/>
                  </a:ext>
                </a:extLst>
              </a:tr>
              <a:tr h="191117">
                <a:tc>
                  <a:txBody>
                    <a:bodyPr/>
                    <a:lstStyle/>
                    <a:p>
                      <a:pPr fontAlgn="b"/>
                      <a:r>
                        <a:rPr lang="en-US" sz="800">
                          <a:effectLst/>
                        </a:rPr>
                        <a:t>FY24_MetaRetarget_Q1_Cat</a:t>
                      </a:r>
                    </a:p>
                  </a:txBody>
                  <a:tcPr marL="6614" marR="6614" marT="6614" marB="31750" anchor="b"/>
                </a:tc>
                <a:tc>
                  <a:txBody>
                    <a:bodyPr/>
                    <a:lstStyle/>
                    <a:p>
                      <a:pPr algn="r" fontAlgn="b"/>
                      <a:r>
                        <a:rPr lang="en-US" sz="800">
                          <a:effectLst/>
                        </a:rPr>
                        <a:t>$345,301.43 </a:t>
                      </a:r>
                    </a:p>
                  </a:txBody>
                  <a:tcPr marL="6614" marR="6614" marT="6614" marB="31750" anchor="b"/>
                </a:tc>
                <a:tc>
                  <a:txBody>
                    <a:bodyPr/>
                    <a:lstStyle/>
                    <a:p>
                      <a:pPr algn="r" fontAlgn="b"/>
                      <a:r>
                        <a:rPr lang="en-US" sz="800">
                          <a:effectLst/>
                        </a:rPr>
                        <a:t>557,033</a:t>
                      </a:r>
                    </a:p>
                  </a:txBody>
                  <a:tcPr marL="6614" marR="6614" marT="6614" marB="31750" anchor="b"/>
                </a:tc>
                <a:tc>
                  <a:txBody>
                    <a:bodyPr/>
                    <a:lstStyle/>
                    <a:p>
                      <a:pPr algn="r" fontAlgn="b"/>
                      <a:r>
                        <a:rPr lang="en-US" sz="800">
                          <a:effectLst/>
                        </a:rPr>
                        <a:t>67,859,496</a:t>
                      </a:r>
                    </a:p>
                  </a:txBody>
                  <a:tcPr marL="6614" marR="6614" marT="6614" marB="31750" anchor="b"/>
                </a:tc>
                <a:tc>
                  <a:txBody>
                    <a:bodyPr/>
                    <a:lstStyle/>
                    <a:p>
                      <a:pPr algn="r" fontAlgn="b"/>
                      <a:r>
                        <a:rPr lang="en-US" sz="800">
                          <a:effectLst/>
                        </a:rPr>
                        <a:t>21,837</a:t>
                      </a:r>
                    </a:p>
                  </a:txBody>
                  <a:tcPr marL="6614" marR="6614" marT="6614" marB="31750" anchor="b"/>
                </a:tc>
                <a:tc>
                  <a:txBody>
                    <a:bodyPr/>
                    <a:lstStyle/>
                    <a:p>
                      <a:pPr algn="r" fontAlgn="b"/>
                      <a:r>
                        <a:rPr lang="en-US" sz="800">
                          <a:effectLst/>
                        </a:rPr>
                        <a:t>$4,390,714.04 </a:t>
                      </a:r>
                    </a:p>
                  </a:txBody>
                  <a:tcPr marL="6614" marR="6614" marT="6614" marB="31750" anchor="b"/>
                </a:tc>
                <a:extLst>
                  <a:ext uri="{0D108BD9-81ED-4DB2-BD59-A6C34878D82A}">
                    <a16:rowId xmlns:a16="http://schemas.microsoft.com/office/drawing/2014/main" val="3499412707"/>
                  </a:ext>
                </a:extLst>
              </a:tr>
              <a:tr h="191117">
                <a:tc>
                  <a:txBody>
                    <a:bodyPr/>
                    <a:lstStyle/>
                    <a:p>
                      <a:pPr fontAlgn="b"/>
                      <a:r>
                        <a:rPr lang="en-US" sz="800">
                          <a:effectLst/>
                        </a:rPr>
                        <a:t>FY24_MetaRetarget_Q1_Dog</a:t>
                      </a:r>
                    </a:p>
                  </a:txBody>
                  <a:tcPr marL="6614" marR="6614" marT="6614" marB="31750" anchor="b"/>
                </a:tc>
                <a:tc>
                  <a:txBody>
                    <a:bodyPr/>
                    <a:lstStyle/>
                    <a:p>
                      <a:pPr algn="r" fontAlgn="b"/>
                      <a:r>
                        <a:rPr lang="en-US" sz="800">
                          <a:effectLst/>
                        </a:rPr>
                        <a:t>$384,679.17 </a:t>
                      </a:r>
                    </a:p>
                  </a:txBody>
                  <a:tcPr marL="6614" marR="6614" marT="6614" marB="31750" anchor="b"/>
                </a:tc>
                <a:tc>
                  <a:txBody>
                    <a:bodyPr/>
                    <a:lstStyle/>
                    <a:p>
                      <a:pPr algn="r" fontAlgn="b"/>
                      <a:r>
                        <a:rPr lang="en-US" sz="800">
                          <a:effectLst/>
                        </a:rPr>
                        <a:t>915,517</a:t>
                      </a:r>
                    </a:p>
                  </a:txBody>
                  <a:tcPr marL="6614" marR="6614" marT="6614" marB="31750" anchor="b"/>
                </a:tc>
                <a:tc>
                  <a:txBody>
                    <a:bodyPr/>
                    <a:lstStyle/>
                    <a:p>
                      <a:pPr algn="r" fontAlgn="b"/>
                      <a:r>
                        <a:rPr lang="en-US" sz="800">
                          <a:effectLst/>
                        </a:rPr>
                        <a:t>58,329,223</a:t>
                      </a:r>
                    </a:p>
                  </a:txBody>
                  <a:tcPr marL="6614" marR="6614" marT="6614" marB="31750" anchor="b"/>
                </a:tc>
                <a:tc>
                  <a:txBody>
                    <a:bodyPr/>
                    <a:lstStyle/>
                    <a:p>
                      <a:pPr algn="r" fontAlgn="b"/>
                      <a:r>
                        <a:rPr lang="en-US" sz="800">
                          <a:effectLst/>
                        </a:rPr>
                        <a:t>39,426</a:t>
                      </a:r>
                    </a:p>
                  </a:txBody>
                  <a:tcPr marL="6614" marR="6614" marT="6614" marB="31750" anchor="b"/>
                </a:tc>
                <a:tc>
                  <a:txBody>
                    <a:bodyPr/>
                    <a:lstStyle/>
                    <a:p>
                      <a:pPr algn="r" fontAlgn="b"/>
                      <a:r>
                        <a:rPr lang="en-US" sz="800">
                          <a:effectLst/>
                        </a:rPr>
                        <a:t>$15,903,605.45 </a:t>
                      </a:r>
                    </a:p>
                  </a:txBody>
                  <a:tcPr marL="6614" marR="6614" marT="6614" marB="31750" anchor="b"/>
                </a:tc>
                <a:extLst>
                  <a:ext uri="{0D108BD9-81ED-4DB2-BD59-A6C34878D82A}">
                    <a16:rowId xmlns:a16="http://schemas.microsoft.com/office/drawing/2014/main" val="1310203895"/>
                  </a:ext>
                </a:extLst>
              </a:tr>
              <a:tr h="191117">
                <a:tc>
                  <a:txBody>
                    <a:bodyPr/>
                    <a:lstStyle/>
                    <a:p>
                      <a:pPr fontAlgn="b"/>
                      <a:r>
                        <a:rPr lang="en-US" sz="800">
                          <a:effectLst/>
                        </a:rPr>
                        <a:t>FY24_MetaRetarget_Q1_Fish</a:t>
                      </a:r>
                    </a:p>
                  </a:txBody>
                  <a:tcPr marL="6614" marR="6614" marT="6614" marB="31750" anchor="b"/>
                </a:tc>
                <a:tc>
                  <a:txBody>
                    <a:bodyPr/>
                    <a:lstStyle/>
                    <a:p>
                      <a:pPr algn="r" fontAlgn="b"/>
                      <a:r>
                        <a:rPr lang="en-US" sz="800">
                          <a:effectLst/>
                        </a:rPr>
                        <a:t>$105,181.35 </a:t>
                      </a:r>
                    </a:p>
                  </a:txBody>
                  <a:tcPr marL="6614" marR="6614" marT="6614" marB="31750" anchor="b"/>
                </a:tc>
                <a:tc>
                  <a:txBody>
                    <a:bodyPr/>
                    <a:lstStyle/>
                    <a:p>
                      <a:pPr algn="r" fontAlgn="b"/>
                      <a:r>
                        <a:rPr lang="en-US" sz="800">
                          <a:effectLst/>
                        </a:rPr>
                        <a:t>123,197</a:t>
                      </a:r>
                    </a:p>
                  </a:txBody>
                  <a:tcPr marL="6614" marR="6614" marT="6614" marB="31750" anchor="b"/>
                </a:tc>
                <a:tc>
                  <a:txBody>
                    <a:bodyPr/>
                    <a:lstStyle/>
                    <a:p>
                      <a:pPr algn="r" fontAlgn="b"/>
                      <a:r>
                        <a:rPr lang="en-US" sz="800">
                          <a:effectLst/>
                        </a:rPr>
                        <a:t>26,538,416</a:t>
                      </a:r>
                    </a:p>
                  </a:txBody>
                  <a:tcPr marL="6614" marR="6614" marT="6614" marB="31750" anchor="b"/>
                </a:tc>
                <a:tc>
                  <a:txBody>
                    <a:bodyPr/>
                    <a:lstStyle/>
                    <a:p>
                      <a:pPr algn="r" fontAlgn="b"/>
                      <a:r>
                        <a:rPr lang="en-US" sz="800">
                          <a:effectLst/>
                        </a:rPr>
                        <a:t>5,830</a:t>
                      </a:r>
                    </a:p>
                  </a:txBody>
                  <a:tcPr marL="6614" marR="6614" marT="6614" marB="31750" anchor="b"/>
                </a:tc>
                <a:tc>
                  <a:txBody>
                    <a:bodyPr/>
                    <a:lstStyle/>
                    <a:p>
                      <a:pPr algn="r" fontAlgn="b"/>
                      <a:r>
                        <a:rPr lang="en-US" sz="800">
                          <a:effectLst/>
                        </a:rPr>
                        <a:t>$1,572,539.85 </a:t>
                      </a:r>
                    </a:p>
                  </a:txBody>
                  <a:tcPr marL="6614" marR="6614" marT="6614" marB="31750" anchor="b"/>
                </a:tc>
                <a:extLst>
                  <a:ext uri="{0D108BD9-81ED-4DB2-BD59-A6C34878D82A}">
                    <a16:rowId xmlns:a16="http://schemas.microsoft.com/office/drawing/2014/main" val="2797343299"/>
                  </a:ext>
                </a:extLst>
              </a:tr>
              <a:tr h="314304">
                <a:tc>
                  <a:txBody>
                    <a:bodyPr/>
                    <a:lstStyle/>
                    <a:p>
                      <a:pPr fontAlgn="b"/>
                      <a:r>
                        <a:rPr lang="en-US" sz="800">
                          <a:effectLst/>
                        </a:rPr>
                        <a:t>FY24_MetaRetarget_Q1_Reptile</a:t>
                      </a:r>
                    </a:p>
                  </a:txBody>
                  <a:tcPr marL="6614" marR="6614" marT="6614" marB="31750" anchor="b"/>
                </a:tc>
                <a:tc>
                  <a:txBody>
                    <a:bodyPr/>
                    <a:lstStyle/>
                    <a:p>
                      <a:pPr algn="r" fontAlgn="b"/>
                      <a:r>
                        <a:rPr lang="en-US" sz="800">
                          <a:effectLst/>
                        </a:rPr>
                        <a:t>$77,188.36 </a:t>
                      </a:r>
                    </a:p>
                  </a:txBody>
                  <a:tcPr marL="6614" marR="6614" marT="6614" marB="31750" anchor="b"/>
                </a:tc>
                <a:tc>
                  <a:txBody>
                    <a:bodyPr/>
                    <a:lstStyle/>
                    <a:p>
                      <a:pPr algn="r" fontAlgn="b"/>
                      <a:r>
                        <a:rPr lang="en-US" sz="800">
                          <a:effectLst/>
                        </a:rPr>
                        <a:t>35,101</a:t>
                      </a:r>
                    </a:p>
                  </a:txBody>
                  <a:tcPr marL="6614" marR="6614" marT="6614" marB="31750" anchor="b"/>
                </a:tc>
                <a:tc>
                  <a:txBody>
                    <a:bodyPr/>
                    <a:lstStyle/>
                    <a:p>
                      <a:pPr algn="r" fontAlgn="b"/>
                      <a:r>
                        <a:rPr lang="en-US" sz="800">
                          <a:effectLst/>
                        </a:rPr>
                        <a:t>12,097,314</a:t>
                      </a:r>
                    </a:p>
                  </a:txBody>
                  <a:tcPr marL="6614" marR="6614" marT="6614" marB="31750" anchor="b"/>
                </a:tc>
                <a:tc>
                  <a:txBody>
                    <a:bodyPr/>
                    <a:lstStyle/>
                    <a:p>
                      <a:pPr algn="r" fontAlgn="b"/>
                      <a:r>
                        <a:rPr lang="en-US" sz="800">
                          <a:effectLst/>
                        </a:rPr>
                        <a:t>2,417</a:t>
                      </a:r>
                    </a:p>
                  </a:txBody>
                  <a:tcPr marL="6614" marR="6614" marT="6614" marB="31750" anchor="b"/>
                </a:tc>
                <a:tc>
                  <a:txBody>
                    <a:bodyPr/>
                    <a:lstStyle/>
                    <a:p>
                      <a:pPr algn="r" fontAlgn="b"/>
                      <a:r>
                        <a:rPr lang="en-US" sz="800">
                          <a:effectLst/>
                        </a:rPr>
                        <a:t>$222,165.81 </a:t>
                      </a:r>
                    </a:p>
                  </a:txBody>
                  <a:tcPr marL="6614" marR="6614" marT="6614" marB="31750" anchor="b"/>
                </a:tc>
                <a:extLst>
                  <a:ext uri="{0D108BD9-81ED-4DB2-BD59-A6C34878D82A}">
                    <a16:rowId xmlns:a16="http://schemas.microsoft.com/office/drawing/2014/main" val="2780249106"/>
                  </a:ext>
                </a:extLst>
              </a:tr>
              <a:tr h="191117">
                <a:tc>
                  <a:txBody>
                    <a:bodyPr/>
                    <a:lstStyle/>
                    <a:p>
                      <a:pPr fontAlgn="b"/>
                      <a:r>
                        <a:rPr lang="en-US" sz="800">
                          <a:effectLst/>
                        </a:rPr>
                        <a:t>FY24_MetaRetarget_Q2_Bird</a:t>
                      </a:r>
                    </a:p>
                  </a:txBody>
                  <a:tcPr marL="6614" marR="6614" marT="6614" marB="31750" anchor="b"/>
                </a:tc>
                <a:tc>
                  <a:txBody>
                    <a:bodyPr/>
                    <a:lstStyle/>
                    <a:p>
                      <a:pPr algn="r" fontAlgn="b"/>
                      <a:r>
                        <a:rPr lang="en-US" sz="800">
                          <a:effectLst/>
                        </a:rPr>
                        <a:t>$178,554.68 </a:t>
                      </a:r>
                    </a:p>
                  </a:txBody>
                  <a:tcPr marL="6614" marR="6614" marT="6614" marB="31750" anchor="b"/>
                </a:tc>
                <a:tc>
                  <a:txBody>
                    <a:bodyPr/>
                    <a:lstStyle/>
                    <a:p>
                      <a:pPr algn="r" fontAlgn="b"/>
                      <a:r>
                        <a:rPr lang="en-US" sz="800">
                          <a:effectLst/>
                        </a:rPr>
                        <a:t>390,628</a:t>
                      </a:r>
                    </a:p>
                  </a:txBody>
                  <a:tcPr marL="6614" marR="6614" marT="6614" marB="31750" anchor="b"/>
                </a:tc>
                <a:tc>
                  <a:txBody>
                    <a:bodyPr/>
                    <a:lstStyle/>
                    <a:p>
                      <a:pPr algn="r" fontAlgn="b"/>
                      <a:r>
                        <a:rPr lang="en-US" sz="800">
                          <a:effectLst/>
                        </a:rPr>
                        <a:t>19,816,941</a:t>
                      </a:r>
                    </a:p>
                  </a:txBody>
                  <a:tcPr marL="6614" marR="6614" marT="6614" marB="31750" anchor="b"/>
                </a:tc>
                <a:tc>
                  <a:txBody>
                    <a:bodyPr/>
                    <a:lstStyle/>
                    <a:p>
                      <a:pPr algn="r" fontAlgn="b"/>
                      <a:r>
                        <a:rPr lang="en-US" sz="800">
                          <a:effectLst/>
                        </a:rPr>
                        <a:t>9,564</a:t>
                      </a:r>
                    </a:p>
                  </a:txBody>
                  <a:tcPr marL="6614" marR="6614" marT="6614" marB="31750" anchor="b"/>
                </a:tc>
                <a:tc>
                  <a:txBody>
                    <a:bodyPr/>
                    <a:lstStyle/>
                    <a:p>
                      <a:pPr algn="r" fontAlgn="b"/>
                      <a:r>
                        <a:rPr lang="en-US" sz="800">
                          <a:effectLst/>
                        </a:rPr>
                        <a:t>$3,050,932.15 </a:t>
                      </a:r>
                    </a:p>
                  </a:txBody>
                  <a:tcPr marL="6614" marR="6614" marT="6614" marB="31750" anchor="b"/>
                </a:tc>
                <a:extLst>
                  <a:ext uri="{0D108BD9-81ED-4DB2-BD59-A6C34878D82A}">
                    <a16:rowId xmlns:a16="http://schemas.microsoft.com/office/drawing/2014/main" val="1706105184"/>
                  </a:ext>
                </a:extLst>
              </a:tr>
              <a:tr h="191117">
                <a:tc>
                  <a:txBody>
                    <a:bodyPr/>
                    <a:lstStyle/>
                    <a:p>
                      <a:pPr fontAlgn="b"/>
                      <a:r>
                        <a:rPr lang="en-US" sz="800">
                          <a:effectLst/>
                        </a:rPr>
                        <a:t>FY24_MetaRetarget_Q2_Cat</a:t>
                      </a:r>
                    </a:p>
                  </a:txBody>
                  <a:tcPr marL="6614" marR="6614" marT="6614" marB="31750" anchor="b"/>
                </a:tc>
                <a:tc>
                  <a:txBody>
                    <a:bodyPr/>
                    <a:lstStyle/>
                    <a:p>
                      <a:pPr algn="r" fontAlgn="b"/>
                      <a:r>
                        <a:rPr lang="en-US" sz="800">
                          <a:effectLst/>
                        </a:rPr>
                        <a:t>$343,506.09 </a:t>
                      </a:r>
                    </a:p>
                  </a:txBody>
                  <a:tcPr marL="6614" marR="6614" marT="6614" marB="31750" anchor="b"/>
                </a:tc>
                <a:tc>
                  <a:txBody>
                    <a:bodyPr/>
                    <a:lstStyle/>
                    <a:p>
                      <a:pPr algn="r" fontAlgn="b"/>
                      <a:r>
                        <a:rPr lang="en-US" sz="800">
                          <a:effectLst/>
                        </a:rPr>
                        <a:t>708,099</a:t>
                      </a:r>
                    </a:p>
                  </a:txBody>
                  <a:tcPr marL="6614" marR="6614" marT="6614" marB="31750" anchor="b"/>
                </a:tc>
                <a:tc>
                  <a:txBody>
                    <a:bodyPr/>
                    <a:lstStyle/>
                    <a:p>
                      <a:pPr algn="r" fontAlgn="b"/>
                      <a:r>
                        <a:rPr lang="en-US" sz="800">
                          <a:effectLst/>
                        </a:rPr>
                        <a:t>62,830,877</a:t>
                      </a:r>
                    </a:p>
                  </a:txBody>
                  <a:tcPr marL="6614" marR="6614" marT="6614" marB="31750" anchor="b"/>
                </a:tc>
                <a:tc>
                  <a:txBody>
                    <a:bodyPr/>
                    <a:lstStyle/>
                    <a:p>
                      <a:pPr algn="r" fontAlgn="b"/>
                      <a:r>
                        <a:rPr lang="en-US" sz="800">
                          <a:effectLst/>
                        </a:rPr>
                        <a:t>20,756</a:t>
                      </a:r>
                    </a:p>
                  </a:txBody>
                  <a:tcPr marL="6614" marR="6614" marT="6614" marB="31750" anchor="b"/>
                </a:tc>
                <a:tc>
                  <a:txBody>
                    <a:bodyPr/>
                    <a:lstStyle/>
                    <a:p>
                      <a:pPr algn="r" fontAlgn="b"/>
                      <a:r>
                        <a:rPr lang="en-US" sz="800">
                          <a:effectLst/>
                        </a:rPr>
                        <a:t>$4,311,916.15 </a:t>
                      </a:r>
                    </a:p>
                  </a:txBody>
                  <a:tcPr marL="6614" marR="6614" marT="6614" marB="31750" anchor="b"/>
                </a:tc>
                <a:extLst>
                  <a:ext uri="{0D108BD9-81ED-4DB2-BD59-A6C34878D82A}">
                    <a16:rowId xmlns:a16="http://schemas.microsoft.com/office/drawing/2014/main" val="3600806690"/>
                  </a:ext>
                </a:extLst>
              </a:tr>
              <a:tr h="191117">
                <a:tc>
                  <a:txBody>
                    <a:bodyPr/>
                    <a:lstStyle/>
                    <a:p>
                      <a:pPr fontAlgn="b"/>
                      <a:r>
                        <a:rPr lang="en-US" sz="800">
                          <a:effectLst/>
                        </a:rPr>
                        <a:t>FY24_MetaRetarget_Q2_Dog</a:t>
                      </a:r>
                    </a:p>
                  </a:txBody>
                  <a:tcPr marL="6614" marR="6614" marT="6614" marB="31750" anchor="b"/>
                </a:tc>
                <a:tc>
                  <a:txBody>
                    <a:bodyPr/>
                    <a:lstStyle/>
                    <a:p>
                      <a:pPr algn="r" fontAlgn="b"/>
                      <a:r>
                        <a:rPr lang="en-US" sz="800">
                          <a:effectLst/>
                        </a:rPr>
                        <a:t>$420,905.79 </a:t>
                      </a:r>
                    </a:p>
                  </a:txBody>
                  <a:tcPr marL="6614" marR="6614" marT="6614" marB="31750" anchor="b"/>
                </a:tc>
                <a:tc>
                  <a:txBody>
                    <a:bodyPr/>
                    <a:lstStyle/>
                    <a:p>
                      <a:pPr algn="r" fontAlgn="b"/>
                      <a:r>
                        <a:rPr lang="en-US" sz="800">
                          <a:effectLst/>
                        </a:rPr>
                        <a:t>991,199</a:t>
                      </a:r>
                    </a:p>
                  </a:txBody>
                  <a:tcPr marL="6614" marR="6614" marT="6614" marB="31750" anchor="b"/>
                </a:tc>
                <a:tc>
                  <a:txBody>
                    <a:bodyPr/>
                    <a:lstStyle/>
                    <a:p>
                      <a:pPr algn="r" fontAlgn="b"/>
                      <a:r>
                        <a:rPr lang="en-US" sz="800">
                          <a:effectLst/>
                        </a:rPr>
                        <a:t>65,692,371</a:t>
                      </a:r>
                    </a:p>
                  </a:txBody>
                  <a:tcPr marL="6614" marR="6614" marT="6614" marB="31750" anchor="b"/>
                </a:tc>
                <a:tc>
                  <a:txBody>
                    <a:bodyPr/>
                    <a:lstStyle/>
                    <a:p>
                      <a:pPr algn="r" fontAlgn="b"/>
                      <a:r>
                        <a:rPr lang="en-US" sz="800">
                          <a:effectLst/>
                        </a:rPr>
                        <a:t>37,144</a:t>
                      </a:r>
                    </a:p>
                  </a:txBody>
                  <a:tcPr marL="6614" marR="6614" marT="6614" marB="31750" anchor="b"/>
                </a:tc>
                <a:tc>
                  <a:txBody>
                    <a:bodyPr/>
                    <a:lstStyle/>
                    <a:p>
                      <a:pPr algn="r" fontAlgn="b"/>
                      <a:r>
                        <a:rPr lang="en-US" sz="800">
                          <a:effectLst/>
                        </a:rPr>
                        <a:t>$15,332,184.00 </a:t>
                      </a:r>
                    </a:p>
                  </a:txBody>
                  <a:tcPr marL="6614" marR="6614" marT="6614" marB="31750" anchor="b"/>
                </a:tc>
                <a:extLst>
                  <a:ext uri="{0D108BD9-81ED-4DB2-BD59-A6C34878D82A}">
                    <a16:rowId xmlns:a16="http://schemas.microsoft.com/office/drawing/2014/main" val="2274000669"/>
                  </a:ext>
                </a:extLst>
              </a:tr>
              <a:tr h="191117">
                <a:tc>
                  <a:txBody>
                    <a:bodyPr/>
                    <a:lstStyle/>
                    <a:p>
                      <a:pPr fontAlgn="b"/>
                      <a:r>
                        <a:rPr lang="en-US" sz="800">
                          <a:effectLst/>
                        </a:rPr>
                        <a:t>FY24_MetaRetarget_Q2_Fish</a:t>
                      </a:r>
                    </a:p>
                  </a:txBody>
                  <a:tcPr marL="6614" marR="6614" marT="6614" marB="31750" anchor="b"/>
                </a:tc>
                <a:tc>
                  <a:txBody>
                    <a:bodyPr/>
                    <a:lstStyle/>
                    <a:p>
                      <a:pPr algn="r" fontAlgn="b"/>
                      <a:r>
                        <a:rPr lang="en-US" sz="800">
                          <a:effectLst/>
                        </a:rPr>
                        <a:t>$106,604.17 </a:t>
                      </a:r>
                    </a:p>
                  </a:txBody>
                  <a:tcPr marL="6614" marR="6614" marT="6614" marB="31750" anchor="b"/>
                </a:tc>
                <a:tc>
                  <a:txBody>
                    <a:bodyPr/>
                    <a:lstStyle/>
                    <a:p>
                      <a:pPr algn="r" fontAlgn="b"/>
                      <a:r>
                        <a:rPr lang="en-US" sz="800">
                          <a:effectLst/>
                        </a:rPr>
                        <a:t>114,139</a:t>
                      </a:r>
                    </a:p>
                  </a:txBody>
                  <a:tcPr marL="6614" marR="6614" marT="6614" marB="31750" anchor="b"/>
                </a:tc>
                <a:tc>
                  <a:txBody>
                    <a:bodyPr/>
                    <a:lstStyle/>
                    <a:p>
                      <a:pPr algn="r" fontAlgn="b"/>
                      <a:r>
                        <a:rPr lang="en-US" sz="800">
                          <a:effectLst/>
                        </a:rPr>
                        <a:t>26,889,211</a:t>
                      </a:r>
                    </a:p>
                  </a:txBody>
                  <a:tcPr marL="6614" marR="6614" marT="6614" marB="31750" anchor="b"/>
                </a:tc>
                <a:tc>
                  <a:txBody>
                    <a:bodyPr/>
                    <a:lstStyle/>
                    <a:p>
                      <a:pPr algn="r" fontAlgn="b"/>
                      <a:r>
                        <a:rPr lang="en-US" sz="800">
                          <a:effectLst/>
                        </a:rPr>
                        <a:t>4,889</a:t>
                      </a:r>
                    </a:p>
                  </a:txBody>
                  <a:tcPr marL="6614" marR="6614" marT="6614" marB="31750" anchor="b"/>
                </a:tc>
                <a:tc>
                  <a:txBody>
                    <a:bodyPr/>
                    <a:lstStyle/>
                    <a:p>
                      <a:pPr algn="r" fontAlgn="b"/>
                      <a:r>
                        <a:rPr lang="en-US" sz="800">
                          <a:effectLst/>
                        </a:rPr>
                        <a:t>$1,763,533.04 </a:t>
                      </a:r>
                    </a:p>
                  </a:txBody>
                  <a:tcPr marL="6614" marR="6614" marT="6614" marB="31750" anchor="b"/>
                </a:tc>
                <a:extLst>
                  <a:ext uri="{0D108BD9-81ED-4DB2-BD59-A6C34878D82A}">
                    <a16:rowId xmlns:a16="http://schemas.microsoft.com/office/drawing/2014/main" val="2001407681"/>
                  </a:ext>
                </a:extLst>
              </a:tr>
              <a:tr h="314304">
                <a:tc>
                  <a:txBody>
                    <a:bodyPr/>
                    <a:lstStyle/>
                    <a:p>
                      <a:pPr fontAlgn="b"/>
                      <a:r>
                        <a:rPr lang="en-US" sz="800">
                          <a:effectLst/>
                        </a:rPr>
                        <a:t>FY24_MetaRetarget_Q2_Reptile</a:t>
                      </a:r>
                    </a:p>
                  </a:txBody>
                  <a:tcPr marL="6614" marR="6614" marT="6614" marB="31750" anchor="b"/>
                </a:tc>
                <a:tc>
                  <a:txBody>
                    <a:bodyPr/>
                    <a:lstStyle/>
                    <a:p>
                      <a:pPr algn="r" fontAlgn="b"/>
                      <a:r>
                        <a:rPr lang="en-US" sz="800">
                          <a:effectLst/>
                        </a:rPr>
                        <a:t>$76,924.47 </a:t>
                      </a:r>
                    </a:p>
                  </a:txBody>
                  <a:tcPr marL="6614" marR="6614" marT="6614" marB="31750" anchor="b"/>
                </a:tc>
                <a:tc>
                  <a:txBody>
                    <a:bodyPr/>
                    <a:lstStyle/>
                    <a:p>
                      <a:pPr algn="r" fontAlgn="b"/>
                      <a:r>
                        <a:rPr lang="en-US" sz="800">
                          <a:effectLst/>
                        </a:rPr>
                        <a:t>49,006</a:t>
                      </a:r>
                    </a:p>
                  </a:txBody>
                  <a:tcPr marL="6614" marR="6614" marT="6614" marB="31750" anchor="b"/>
                </a:tc>
                <a:tc>
                  <a:txBody>
                    <a:bodyPr/>
                    <a:lstStyle/>
                    <a:p>
                      <a:pPr algn="r" fontAlgn="b"/>
                      <a:r>
                        <a:rPr lang="en-US" sz="800">
                          <a:effectLst/>
                        </a:rPr>
                        <a:t>15,234,338</a:t>
                      </a:r>
                    </a:p>
                  </a:txBody>
                  <a:tcPr marL="6614" marR="6614" marT="6614" marB="31750" anchor="b"/>
                </a:tc>
                <a:tc>
                  <a:txBody>
                    <a:bodyPr/>
                    <a:lstStyle/>
                    <a:p>
                      <a:pPr algn="r" fontAlgn="b"/>
                      <a:r>
                        <a:rPr lang="en-US" sz="800">
                          <a:effectLst/>
                        </a:rPr>
                        <a:t>1,008</a:t>
                      </a:r>
                    </a:p>
                  </a:txBody>
                  <a:tcPr marL="6614" marR="6614" marT="6614" marB="31750" anchor="b"/>
                </a:tc>
                <a:tc>
                  <a:txBody>
                    <a:bodyPr/>
                    <a:lstStyle/>
                    <a:p>
                      <a:pPr algn="r" fontAlgn="b"/>
                      <a:r>
                        <a:rPr lang="en-US" sz="800">
                          <a:effectLst/>
                        </a:rPr>
                        <a:t>$273,639.41 </a:t>
                      </a:r>
                    </a:p>
                  </a:txBody>
                  <a:tcPr marL="6614" marR="6614" marT="6614" marB="31750" anchor="b"/>
                </a:tc>
                <a:extLst>
                  <a:ext uri="{0D108BD9-81ED-4DB2-BD59-A6C34878D82A}">
                    <a16:rowId xmlns:a16="http://schemas.microsoft.com/office/drawing/2014/main" val="161857184"/>
                  </a:ext>
                </a:extLst>
              </a:tr>
              <a:tr h="191117">
                <a:tc>
                  <a:txBody>
                    <a:bodyPr/>
                    <a:lstStyle/>
                    <a:p>
                      <a:pPr fontAlgn="b"/>
                      <a:r>
                        <a:rPr lang="en-US" sz="800">
                          <a:effectLst/>
                        </a:rPr>
                        <a:t>Grand Total</a:t>
                      </a:r>
                    </a:p>
                  </a:txBody>
                  <a:tcPr marL="6614" marR="6614" marT="6614" marB="31750" anchor="b"/>
                </a:tc>
                <a:tc>
                  <a:txBody>
                    <a:bodyPr/>
                    <a:lstStyle/>
                    <a:p>
                      <a:pPr algn="r" fontAlgn="b"/>
                      <a:r>
                        <a:rPr lang="en-US" sz="800">
                          <a:effectLst/>
                        </a:rPr>
                        <a:t>$2,211,787.06 </a:t>
                      </a:r>
                    </a:p>
                  </a:txBody>
                  <a:tcPr marL="6614" marR="6614" marT="6614" marB="31750" anchor="b"/>
                </a:tc>
                <a:tc>
                  <a:txBody>
                    <a:bodyPr/>
                    <a:lstStyle/>
                    <a:p>
                      <a:pPr algn="r" fontAlgn="b"/>
                      <a:r>
                        <a:rPr lang="en-US" sz="800">
                          <a:effectLst/>
                        </a:rPr>
                        <a:t>4,257,504</a:t>
                      </a:r>
                    </a:p>
                  </a:txBody>
                  <a:tcPr marL="6614" marR="6614" marT="6614" marB="31750" anchor="b"/>
                </a:tc>
                <a:tc>
                  <a:txBody>
                    <a:bodyPr/>
                    <a:lstStyle/>
                    <a:p>
                      <a:pPr algn="r" fontAlgn="b"/>
                      <a:r>
                        <a:rPr lang="en-US" sz="800">
                          <a:effectLst/>
                        </a:rPr>
                        <a:t>373,534,221</a:t>
                      </a:r>
                    </a:p>
                  </a:txBody>
                  <a:tcPr marL="6614" marR="6614" marT="6614" marB="31750" anchor="b"/>
                </a:tc>
                <a:tc>
                  <a:txBody>
                    <a:bodyPr/>
                    <a:lstStyle/>
                    <a:p>
                      <a:pPr algn="r" fontAlgn="b"/>
                      <a:r>
                        <a:rPr lang="en-US" sz="800">
                          <a:effectLst/>
                        </a:rPr>
                        <a:t>153,302</a:t>
                      </a:r>
                    </a:p>
                  </a:txBody>
                  <a:tcPr marL="6614" marR="6614" marT="6614" marB="31750" anchor="b"/>
                </a:tc>
                <a:tc>
                  <a:txBody>
                    <a:bodyPr/>
                    <a:lstStyle/>
                    <a:p>
                      <a:pPr algn="r" fontAlgn="b"/>
                      <a:r>
                        <a:rPr lang="en-US" sz="800">
                          <a:effectLst/>
                        </a:rPr>
                        <a:t>$49,659,784.53 </a:t>
                      </a:r>
                    </a:p>
                  </a:txBody>
                  <a:tcPr marL="6614" marR="6614" marT="6614" marB="31750" anchor="b"/>
                </a:tc>
                <a:extLst>
                  <a:ext uri="{0D108BD9-81ED-4DB2-BD59-A6C34878D82A}">
                    <a16:rowId xmlns:a16="http://schemas.microsoft.com/office/drawing/2014/main" val="3882451470"/>
                  </a:ext>
                </a:extLst>
              </a:tr>
            </a:tbl>
          </a:graphicData>
        </a:graphic>
      </p:graphicFrame>
    </p:spTree>
    <p:extLst>
      <p:ext uri="{BB962C8B-B14F-4D97-AF65-F5344CB8AC3E}">
        <p14:creationId xmlns:p14="http://schemas.microsoft.com/office/powerpoint/2010/main" val="42899640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90D9-6EF2-A3E3-F397-BCD92749C136}"/>
              </a:ext>
            </a:extLst>
          </p:cNvPr>
          <p:cNvSpPr>
            <a:spLocks noGrp="1"/>
          </p:cNvSpPr>
          <p:nvPr>
            <p:ph type="title"/>
          </p:nvPr>
        </p:nvSpPr>
        <p:spPr>
          <a:xfrm>
            <a:off x="838200" y="-1221"/>
            <a:ext cx="10515600" cy="1325563"/>
          </a:xfrm>
        </p:spPr>
        <p:txBody>
          <a:bodyPr/>
          <a:lstStyle/>
          <a:p>
            <a:pPr algn="ctr"/>
            <a:r>
              <a:rPr lang="en-US" b="1"/>
              <a:t>Quarterly Overview of SEM Conquest </a:t>
            </a:r>
          </a:p>
        </p:txBody>
      </p:sp>
      <p:graphicFrame>
        <p:nvGraphicFramePr>
          <p:cNvPr id="4" name="Chart 3">
            <a:extLst>
              <a:ext uri="{FF2B5EF4-FFF2-40B4-BE49-F238E27FC236}">
                <a16:creationId xmlns:a16="http://schemas.microsoft.com/office/drawing/2014/main" id="{904F840F-CBB2-0B35-79CF-5192264F7303}"/>
              </a:ext>
              <a:ext uri="{147F2762-F138-4A5C-976F-8EAC2B608ADB}">
                <a16:predDERef xmlns:a16="http://schemas.microsoft.com/office/drawing/2014/main" pred="{D50138BE-DF46-1740-66CE-DA860F21D3A1}"/>
              </a:ext>
            </a:extLst>
          </p:cNvPr>
          <p:cNvGraphicFramePr>
            <a:graphicFrameLocks/>
          </p:cNvGraphicFramePr>
          <p:nvPr>
            <p:extLst>
              <p:ext uri="{D42A27DB-BD31-4B8C-83A1-F6EECF244321}">
                <p14:modId xmlns:p14="http://schemas.microsoft.com/office/powerpoint/2010/main" val="39697456"/>
              </p:ext>
            </p:extLst>
          </p:nvPr>
        </p:nvGraphicFramePr>
        <p:xfrm>
          <a:off x="762569" y="118509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D369B98-B5E6-D0A9-9594-F96DA4B5DD2C}"/>
              </a:ext>
              <a:ext uri="{147F2762-F138-4A5C-976F-8EAC2B608ADB}">
                <a16:predDERef xmlns:a16="http://schemas.microsoft.com/office/drawing/2014/main" pred="{904F840F-CBB2-0B35-79CF-5192264F7303}"/>
              </a:ext>
            </a:extLst>
          </p:cNvPr>
          <p:cNvGraphicFramePr>
            <a:graphicFrameLocks/>
          </p:cNvGraphicFramePr>
          <p:nvPr>
            <p:extLst>
              <p:ext uri="{D42A27DB-BD31-4B8C-83A1-F6EECF244321}">
                <p14:modId xmlns:p14="http://schemas.microsoft.com/office/powerpoint/2010/main" val="2406930982"/>
              </p:ext>
            </p:extLst>
          </p:nvPr>
        </p:nvGraphicFramePr>
        <p:xfrm>
          <a:off x="6789860" y="1183299"/>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6">
            <a:extLst>
              <a:ext uri="{FF2B5EF4-FFF2-40B4-BE49-F238E27FC236}">
                <a16:creationId xmlns:a16="http://schemas.microsoft.com/office/drawing/2014/main" id="{60768E88-BC11-EBE8-1902-A1410D20C47D}"/>
              </a:ext>
            </a:extLst>
          </p:cNvPr>
          <p:cNvGraphicFramePr>
            <a:graphicFrameLocks noGrp="1"/>
          </p:cNvGraphicFramePr>
          <p:nvPr>
            <p:extLst>
              <p:ext uri="{D42A27DB-BD31-4B8C-83A1-F6EECF244321}">
                <p14:modId xmlns:p14="http://schemas.microsoft.com/office/powerpoint/2010/main" val="1264581198"/>
              </p:ext>
            </p:extLst>
          </p:nvPr>
        </p:nvGraphicFramePr>
        <p:xfrm>
          <a:off x="1301750" y="4176200"/>
          <a:ext cx="3492500" cy="1245870"/>
        </p:xfrm>
        <a:graphic>
          <a:graphicData uri="http://schemas.openxmlformats.org/drawingml/2006/table">
            <a:tbl>
              <a:tblPr bandRow="1">
                <a:tableStyleId>{5C22544A-7EE6-4342-B048-85BDC9FD1C3A}</a:tableStyleId>
              </a:tblPr>
              <a:tblGrid>
                <a:gridCol w="1206500">
                  <a:extLst>
                    <a:ext uri="{9D8B030D-6E8A-4147-A177-3AD203B41FA5}">
                      <a16:colId xmlns:a16="http://schemas.microsoft.com/office/drawing/2014/main" val="425764446"/>
                    </a:ext>
                  </a:extLst>
                </a:gridCol>
                <a:gridCol w="749300">
                  <a:extLst>
                    <a:ext uri="{9D8B030D-6E8A-4147-A177-3AD203B41FA5}">
                      <a16:colId xmlns:a16="http://schemas.microsoft.com/office/drawing/2014/main" val="3614677866"/>
                    </a:ext>
                  </a:extLst>
                </a:gridCol>
                <a:gridCol w="927100">
                  <a:extLst>
                    <a:ext uri="{9D8B030D-6E8A-4147-A177-3AD203B41FA5}">
                      <a16:colId xmlns:a16="http://schemas.microsoft.com/office/drawing/2014/main" val="2919980665"/>
                    </a:ext>
                  </a:extLst>
                </a:gridCol>
                <a:gridCol w="609600">
                  <a:extLst>
                    <a:ext uri="{9D8B030D-6E8A-4147-A177-3AD203B41FA5}">
                      <a16:colId xmlns:a16="http://schemas.microsoft.com/office/drawing/2014/main" val="1183901636"/>
                    </a:ext>
                  </a:extLst>
                </a:gridCol>
              </a:tblGrid>
              <a:tr h="171450">
                <a:tc>
                  <a:txBody>
                    <a:bodyPr/>
                    <a:lstStyle/>
                    <a:p>
                      <a:pPr fontAlgn="b"/>
                      <a:r>
                        <a:rPr lang="en-US" sz="1000" b="1">
                          <a:effectLst/>
                          <a:latin typeface="Arial" panose="020B0604020202020204" pitchFamily="34" charset="0"/>
                        </a:rPr>
                        <a:t>Campaign Name</a:t>
                      </a:r>
                    </a:p>
                  </a:txBody>
                  <a:tcPr marL="9525" marR="9525" marT="9525" anchor="b">
                    <a:lnL>
                      <a:noFill/>
                    </a:lnL>
                    <a:lnR>
                      <a:noFill/>
                    </a:lnR>
                    <a:lnT>
                      <a:noFill/>
                    </a:lnT>
                    <a:lnB>
                      <a:noFill/>
                    </a:lnB>
                    <a:solidFill>
                      <a:srgbClr val="D9E7FD"/>
                    </a:solidFill>
                  </a:tcPr>
                </a:tc>
                <a:tc>
                  <a:txBody>
                    <a:bodyPr/>
                    <a:lstStyle/>
                    <a:p>
                      <a:pPr algn="ctr" fontAlgn="b"/>
                      <a:r>
                        <a:rPr lang="en-US" sz="1000" b="1">
                          <a:effectLst/>
                          <a:latin typeface="Arial" panose="020B0604020202020204" pitchFamily="34" charset="0"/>
                        </a:rPr>
                        <a:t>Spend Total</a:t>
                      </a:r>
                    </a:p>
                  </a:txBody>
                  <a:tcPr marL="9525" marR="9525" marT="9525" anchor="b">
                    <a:lnL>
                      <a:noFill/>
                    </a:lnL>
                    <a:lnR>
                      <a:noFill/>
                    </a:lnR>
                    <a:lnT>
                      <a:noFill/>
                    </a:lnT>
                    <a:lnB>
                      <a:noFill/>
                    </a:lnB>
                    <a:solidFill>
                      <a:srgbClr val="D9E7FD"/>
                    </a:solidFill>
                  </a:tcPr>
                </a:tc>
                <a:tc>
                  <a:txBody>
                    <a:bodyPr/>
                    <a:lstStyle/>
                    <a:p>
                      <a:pPr algn="ctr" fontAlgn="b"/>
                      <a:r>
                        <a:rPr lang="en-US" sz="1000" b="1">
                          <a:effectLst/>
                          <a:latin typeface="Arial"/>
                        </a:rPr>
                        <a:t>Revenue Total </a:t>
                      </a:r>
                    </a:p>
                  </a:txBody>
                  <a:tcPr marL="9525" marR="9525" marT="9525" anchor="b">
                    <a:lnL>
                      <a:noFill/>
                    </a:lnL>
                    <a:lnR>
                      <a:noFill/>
                    </a:lnR>
                    <a:lnT>
                      <a:noFill/>
                    </a:lnT>
                    <a:lnB>
                      <a:noFill/>
                    </a:lnB>
                    <a:solidFill>
                      <a:srgbClr val="D9E7FD"/>
                    </a:solidFill>
                  </a:tcPr>
                </a:tc>
                <a:tc>
                  <a:txBody>
                    <a:bodyPr/>
                    <a:lstStyle/>
                    <a:p>
                      <a:pPr algn="ctr" fontAlgn="b"/>
                      <a:r>
                        <a:rPr lang="en-US" sz="1000" b="1">
                          <a:effectLst/>
                          <a:latin typeface="Arial" panose="020B0604020202020204" pitchFamily="34" charset="0"/>
                        </a:rPr>
                        <a:t>ROI</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627601844"/>
                  </a:ext>
                </a:extLst>
              </a:tr>
              <a:tr h="161925">
                <a:tc>
                  <a:txBody>
                    <a:bodyPr/>
                    <a:lstStyle/>
                    <a:p>
                      <a:pPr fontAlgn="b"/>
                      <a:r>
                        <a:rPr lang="en-US" sz="1000">
                          <a:effectLst/>
                          <a:latin typeface="Arial" panose="020B0604020202020204" pitchFamily="34" charset="0"/>
                        </a:rPr>
                        <a:t>SEMC_Q1_Bird</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$9,037</a:t>
                      </a:r>
                    </a:p>
                  </a:txBody>
                  <a:tcPr marL="9525" marR="9525" marT="9525" anchor="b">
                    <a:lnL>
                      <a:noFill/>
                    </a:lnL>
                    <a:lnR>
                      <a:noFill/>
                    </a:lnR>
                    <a:lnT>
                      <a:noFill/>
                    </a:lnT>
                    <a:lnB>
                      <a:noFill/>
                    </a:lnB>
                    <a:solidFill>
                      <a:srgbClr val="D3DE81"/>
                    </a:solidFill>
                  </a:tcPr>
                </a:tc>
                <a:tc>
                  <a:txBody>
                    <a:bodyPr/>
                    <a:lstStyle/>
                    <a:p>
                      <a:pPr algn="r" fontAlgn="b"/>
                      <a:r>
                        <a:rPr lang="en-US" sz="1000">
                          <a:effectLst/>
                          <a:latin typeface="Arial"/>
                        </a:rPr>
                        <a:t>$156,277</a:t>
                      </a:r>
                    </a:p>
                  </a:txBody>
                  <a:tcPr marL="9525" marR="9525" marT="9525" anchor="b">
                    <a:lnL>
                      <a:noFill/>
                    </a:lnL>
                    <a:lnR>
                      <a:noFill/>
                    </a:lnR>
                    <a:lnT>
                      <a:noFill/>
                    </a:lnT>
                    <a:lnB>
                      <a:noFill/>
                    </a:lnB>
                    <a:solidFill>
                      <a:srgbClr val="FBB178"/>
                    </a:solidFill>
                  </a:tcPr>
                </a:tc>
                <a:tc>
                  <a:txBody>
                    <a:bodyPr/>
                    <a:lstStyle/>
                    <a:p>
                      <a:pPr algn="r" fontAlgn="b"/>
                      <a:r>
                        <a:rPr lang="en-US" sz="1000">
                          <a:effectLst/>
                          <a:latin typeface="Arial" panose="020B0604020202020204" pitchFamily="34" charset="0"/>
                        </a:rPr>
                        <a:t>$17.29</a:t>
                      </a:r>
                    </a:p>
                  </a:txBody>
                  <a:tcPr marL="9525" marR="9525" marT="9525" anchor="b">
                    <a:lnL>
                      <a:noFill/>
                    </a:lnL>
                    <a:lnR>
                      <a:noFill/>
                    </a:lnR>
                    <a:lnT>
                      <a:noFill/>
                    </a:lnT>
                    <a:lnB>
                      <a:noFill/>
                    </a:lnB>
                    <a:solidFill>
                      <a:srgbClr val="FCC37C"/>
                    </a:solidFill>
                  </a:tcPr>
                </a:tc>
                <a:extLst>
                  <a:ext uri="{0D108BD9-81ED-4DB2-BD59-A6C34878D82A}">
                    <a16:rowId xmlns:a16="http://schemas.microsoft.com/office/drawing/2014/main" val="362519217"/>
                  </a:ext>
                </a:extLst>
              </a:tr>
              <a:tr h="161925">
                <a:tc>
                  <a:txBody>
                    <a:bodyPr/>
                    <a:lstStyle/>
                    <a:p>
                      <a:pPr fontAlgn="b"/>
                      <a:r>
                        <a:rPr lang="en-US" sz="1000">
                          <a:effectLst/>
                          <a:latin typeface="Arial" panose="020B0604020202020204" pitchFamily="34" charset="0"/>
                        </a:rPr>
                        <a:t>SEMC_Q1_Cat</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$13,636</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a:rPr>
                        <a:t>$324,878</a:t>
                      </a:r>
                    </a:p>
                  </a:txBody>
                  <a:tcPr marL="9525" marR="9525" marT="9525" anchor="b">
                    <a:lnL>
                      <a:noFill/>
                    </a:lnL>
                    <a:lnR>
                      <a:noFill/>
                    </a:lnR>
                    <a:lnT>
                      <a:noFill/>
                    </a:lnT>
                    <a:lnB>
                      <a:noFill/>
                    </a:lnB>
                    <a:solidFill>
                      <a:srgbClr val="A0D07F"/>
                    </a:solidFill>
                  </a:tcPr>
                </a:tc>
                <a:tc>
                  <a:txBody>
                    <a:bodyPr/>
                    <a:lstStyle/>
                    <a:p>
                      <a:pPr algn="r" fontAlgn="b"/>
                      <a:r>
                        <a:rPr lang="en-US" sz="1000">
                          <a:effectLst/>
                          <a:latin typeface="Arial" panose="020B0604020202020204" pitchFamily="34" charset="0"/>
                        </a:rPr>
                        <a:t>$23.82</a:t>
                      </a:r>
                    </a:p>
                  </a:txBody>
                  <a:tcPr marL="9525" marR="9525" marT="9525" anchor="b">
                    <a:lnL>
                      <a:noFill/>
                    </a:lnL>
                    <a:lnR>
                      <a:noFill/>
                    </a:lnR>
                    <a:lnT>
                      <a:noFill/>
                    </a:lnT>
                    <a:lnB>
                      <a:noFill/>
                    </a:lnB>
                    <a:solidFill>
                      <a:srgbClr val="D1DE82"/>
                    </a:solidFill>
                  </a:tcPr>
                </a:tc>
                <a:extLst>
                  <a:ext uri="{0D108BD9-81ED-4DB2-BD59-A6C34878D82A}">
                    <a16:rowId xmlns:a16="http://schemas.microsoft.com/office/drawing/2014/main" val="2163204016"/>
                  </a:ext>
                </a:extLst>
              </a:tr>
              <a:tr h="161925">
                <a:tc>
                  <a:txBody>
                    <a:bodyPr/>
                    <a:lstStyle/>
                    <a:p>
                      <a:pPr fontAlgn="b"/>
                      <a:r>
                        <a:rPr lang="en-US" sz="1000">
                          <a:effectLst/>
                          <a:latin typeface="Arial" panose="020B0604020202020204" pitchFamily="34" charset="0"/>
                        </a:rPr>
                        <a:t>SEMC_Q1_Dog</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$12,037</a:t>
                      </a:r>
                    </a:p>
                  </a:txBody>
                  <a:tcPr marL="9525" marR="9525" marT="9525" anchor="b">
                    <a:lnL>
                      <a:noFill/>
                    </a:lnL>
                    <a:lnR>
                      <a:noFill/>
                    </a:lnR>
                    <a:lnT>
                      <a:noFill/>
                    </a:lnT>
                    <a:lnB>
                      <a:noFill/>
                    </a:lnB>
                    <a:solidFill>
                      <a:srgbClr val="FCAD78"/>
                    </a:solidFill>
                  </a:tcPr>
                </a:tc>
                <a:tc>
                  <a:txBody>
                    <a:bodyPr/>
                    <a:lstStyle/>
                    <a:p>
                      <a:pPr algn="r" fontAlgn="b"/>
                      <a:r>
                        <a:rPr lang="en-US" sz="1000">
                          <a:effectLst/>
                          <a:latin typeface="Arial"/>
                        </a:rPr>
                        <a:t>$377,938</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panose="020B0604020202020204" pitchFamily="34" charset="0"/>
                        </a:rPr>
                        <a:t>$31.40</a:t>
                      </a:r>
                    </a:p>
                  </a:txBody>
                  <a:tcPr marL="9525" marR="9525" marT="9525" anchor="b">
                    <a:lnL>
                      <a:noFill/>
                    </a:lnL>
                    <a:lnR>
                      <a:noFill/>
                    </a:lnR>
                    <a:lnT>
                      <a:noFill/>
                    </a:lnT>
                    <a:lnB>
                      <a:noFill/>
                    </a:lnB>
                    <a:solidFill>
                      <a:srgbClr val="63BE7B"/>
                    </a:solidFill>
                  </a:tcPr>
                </a:tc>
                <a:extLst>
                  <a:ext uri="{0D108BD9-81ED-4DB2-BD59-A6C34878D82A}">
                    <a16:rowId xmlns:a16="http://schemas.microsoft.com/office/drawing/2014/main" val="3592610486"/>
                  </a:ext>
                </a:extLst>
              </a:tr>
              <a:tr h="142875">
                <a:tc>
                  <a:txBody>
                    <a:bodyPr/>
                    <a:lstStyle/>
                    <a:p>
                      <a:pPr fontAlgn="b"/>
                      <a:r>
                        <a:rPr lang="en-US" sz="1000">
                          <a:effectLst/>
                          <a:latin typeface="Arial" panose="020B0604020202020204" pitchFamily="34" charset="0"/>
                        </a:rPr>
                        <a:t>SEMC_Q1_Fish</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$5,168</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$51,182</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panose="020B0604020202020204" pitchFamily="34" charset="0"/>
                        </a:rPr>
                        <a:t>$9.90</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786167617"/>
                  </a:ext>
                </a:extLst>
              </a:tr>
              <a:tr h="142875">
                <a:tc>
                  <a:txBody>
                    <a:bodyPr/>
                    <a:lstStyle/>
                    <a:p>
                      <a:pPr fontAlgn="b"/>
                      <a:r>
                        <a:rPr lang="en-US" sz="1000" b="1">
                          <a:effectLst/>
                          <a:latin typeface="Arial" panose="020B0604020202020204" pitchFamily="34" charset="0"/>
                        </a:rPr>
                        <a:t>Grand Total</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panose="020B0604020202020204" pitchFamily="34" charset="0"/>
                        </a:rPr>
                        <a:t>$39,877</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a:rPr>
                        <a:t>$910,275</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D9E7FD"/>
                    </a:solidFill>
                  </a:tcPr>
                </a:tc>
                <a:tc>
                  <a:txBody>
                    <a:bodyPr/>
                    <a:lstStyle/>
                    <a:p>
                      <a:pPr algn="r" fontAlgn="b"/>
                      <a:r>
                        <a:rPr lang="en-US" sz="1000">
                          <a:effectLst/>
                          <a:latin typeface="Arial" panose="020B0604020202020204" pitchFamily="34" charset="0"/>
                        </a:rPr>
                        <a:t>$22.83</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7FD"/>
                    </a:solidFill>
                  </a:tcPr>
                </a:tc>
                <a:extLst>
                  <a:ext uri="{0D108BD9-81ED-4DB2-BD59-A6C34878D82A}">
                    <a16:rowId xmlns:a16="http://schemas.microsoft.com/office/drawing/2014/main" val="595271824"/>
                  </a:ext>
                </a:extLst>
              </a:tr>
            </a:tbl>
          </a:graphicData>
        </a:graphic>
      </p:graphicFrame>
      <p:graphicFrame>
        <p:nvGraphicFramePr>
          <p:cNvPr id="9" name="Table 8">
            <a:extLst>
              <a:ext uri="{FF2B5EF4-FFF2-40B4-BE49-F238E27FC236}">
                <a16:creationId xmlns:a16="http://schemas.microsoft.com/office/drawing/2014/main" id="{F88F79A6-004F-BB70-5A17-89B15B76F6A5}"/>
              </a:ext>
            </a:extLst>
          </p:cNvPr>
          <p:cNvGraphicFramePr>
            <a:graphicFrameLocks noGrp="1"/>
          </p:cNvGraphicFramePr>
          <p:nvPr>
            <p:extLst>
              <p:ext uri="{D42A27DB-BD31-4B8C-83A1-F6EECF244321}">
                <p14:modId xmlns:p14="http://schemas.microsoft.com/office/powerpoint/2010/main" val="1291122360"/>
              </p:ext>
            </p:extLst>
          </p:nvPr>
        </p:nvGraphicFramePr>
        <p:xfrm>
          <a:off x="7331808" y="4176200"/>
          <a:ext cx="3492500" cy="1245870"/>
        </p:xfrm>
        <a:graphic>
          <a:graphicData uri="http://schemas.openxmlformats.org/drawingml/2006/table">
            <a:tbl>
              <a:tblPr bandRow="1">
                <a:tableStyleId>{5C22544A-7EE6-4342-B048-85BDC9FD1C3A}</a:tableStyleId>
              </a:tblPr>
              <a:tblGrid>
                <a:gridCol w="1206500">
                  <a:extLst>
                    <a:ext uri="{9D8B030D-6E8A-4147-A177-3AD203B41FA5}">
                      <a16:colId xmlns:a16="http://schemas.microsoft.com/office/drawing/2014/main" val="1227415566"/>
                    </a:ext>
                  </a:extLst>
                </a:gridCol>
                <a:gridCol w="749300">
                  <a:extLst>
                    <a:ext uri="{9D8B030D-6E8A-4147-A177-3AD203B41FA5}">
                      <a16:colId xmlns:a16="http://schemas.microsoft.com/office/drawing/2014/main" val="2170257208"/>
                    </a:ext>
                  </a:extLst>
                </a:gridCol>
                <a:gridCol w="927100">
                  <a:extLst>
                    <a:ext uri="{9D8B030D-6E8A-4147-A177-3AD203B41FA5}">
                      <a16:colId xmlns:a16="http://schemas.microsoft.com/office/drawing/2014/main" val="2179296980"/>
                    </a:ext>
                  </a:extLst>
                </a:gridCol>
                <a:gridCol w="609600">
                  <a:extLst>
                    <a:ext uri="{9D8B030D-6E8A-4147-A177-3AD203B41FA5}">
                      <a16:colId xmlns:a16="http://schemas.microsoft.com/office/drawing/2014/main" val="636248998"/>
                    </a:ext>
                  </a:extLst>
                </a:gridCol>
              </a:tblGrid>
              <a:tr h="142875">
                <a:tc>
                  <a:txBody>
                    <a:bodyPr/>
                    <a:lstStyle/>
                    <a:p>
                      <a:pPr fontAlgn="b"/>
                      <a:r>
                        <a:rPr lang="en-US" sz="1000" b="1">
                          <a:effectLst/>
                          <a:latin typeface="Arial" panose="020B0604020202020204" pitchFamily="34" charset="0"/>
                        </a:rPr>
                        <a:t>Campaign Name</a:t>
                      </a:r>
                    </a:p>
                  </a:txBody>
                  <a:tcPr marL="9525" marR="9525" marT="9525" anchor="b">
                    <a:lnL>
                      <a:noFill/>
                    </a:lnL>
                    <a:lnR>
                      <a:noFill/>
                    </a:lnR>
                    <a:lnT>
                      <a:noFill/>
                    </a:lnT>
                    <a:lnB>
                      <a:noFill/>
                    </a:lnB>
                    <a:solidFill>
                      <a:srgbClr val="D9E7FD"/>
                    </a:solidFill>
                  </a:tcPr>
                </a:tc>
                <a:tc>
                  <a:txBody>
                    <a:bodyPr/>
                    <a:lstStyle/>
                    <a:p>
                      <a:pPr algn="ctr" fontAlgn="b"/>
                      <a:r>
                        <a:rPr lang="en-US" sz="1000" b="1">
                          <a:effectLst/>
                          <a:latin typeface="Arial" panose="020B0604020202020204" pitchFamily="34" charset="0"/>
                        </a:rPr>
                        <a:t>Spend Total</a:t>
                      </a:r>
                    </a:p>
                  </a:txBody>
                  <a:tcPr marL="9525" marR="9525" marT="9525" anchor="b">
                    <a:lnL>
                      <a:noFill/>
                    </a:lnL>
                    <a:lnR>
                      <a:noFill/>
                    </a:lnR>
                    <a:lnT>
                      <a:noFill/>
                    </a:lnT>
                    <a:lnB>
                      <a:noFill/>
                    </a:lnB>
                    <a:solidFill>
                      <a:srgbClr val="D9E7FD"/>
                    </a:solidFill>
                  </a:tcPr>
                </a:tc>
                <a:tc>
                  <a:txBody>
                    <a:bodyPr/>
                    <a:lstStyle/>
                    <a:p>
                      <a:pPr algn="ctr" fontAlgn="b"/>
                      <a:r>
                        <a:rPr lang="en-US" sz="1000" b="1">
                          <a:effectLst/>
                          <a:latin typeface="Arial" panose="020B0604020202020204" pitchFamily="34" charset="0"/>
                        </a:rPr>
                        <a:t>Revenue Total </a:t>
                      </a:r>
                    </a:p>
                  </a:txBody>
                  <a:tcPr marL="9525" marR="9525" marT="9525" anchor="b">
                    <a:lnL>
                      <a:noFill/>
                    </a:lnL>
                    <a:lnR>
                      <a:noFill/>
                    </a:lnR>
                    <a:lnT>
                      <a:noFill/>
                    </a:lnT>
                    <a:lnB>
                      <a:noFill/>
                    </a:lnB>
                    <a:solidFill>
                      <a:srgbClr val="D9E7FD"/>
                    </a:solidFill>
                  </a:tcPr>
                </a:tc>
                <a:tc>
                  <a:txBody>
                    <a:bodyPr/>
                    <a:lstStyle/>
                    <a:p>
                      <a:pPr algn="ctr" fontAlgn="b"/>
                      <a:r>
                        <a:rPr lang="en-US" sz="1000" b="1">
                          <a:effectLst/>
                          <a:latin typeface="Arial" panose="020B0604020202020204" pitchFamily="34" charset="0"/>
                        </a:rPr>
                        <a:t>ROI</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3975439369"/>
                  </a:ext>
                </a:extLst>
              </a:tr>
              <a:tr h="161925">
                <a:tc>
                  <a:txBody>
                    <a:bodyPr/>
                    <a:lstStyle/>
                    <a:p>
                      <a:pPr fontAlgn="b"/>
                      <a:r>
                        <a:rPr lang="en-US" sz="1000">
                          <a:effectLst/>
                          <a:latin typeface="Arial" panose="020B0604020202020204" pitchFamily="34" charset="0"/>
                        </a:rPr>
                        <a:t>SEMC_Q2_Bird</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$9,066</a:t>
                      </a:r>
                    </a:p>
                  </a:txBody>
                  <a:tcPr marL="9525" marR="9525" marT="9525" anchor="b">
                    <a:lnL>
                      <a:noFill/>
                    </a:lnL>
                    <a:lnR>
                      <a:noFill/>
                    </a:lnR>
                    <a:lnT>
                      <a:noFill/>
                    </a:lnT>
                    <a:lnB>
                      <a:noFill/>
                    </a:lnB>
                    <a:solidFill>
                      <a:srgbClr val="CDDC81"/>
                    </a:solidFill>
                  </a:tcPr>
                </a:tc>
                <a:tc>
                  <a:txBody>
                    <a:bodyPr/>
                    <a:lstStyle/>
                    <a:p>
                      <a:pPr algn="r" fontAlgn="b"/>
                      <a:r>
                        <a:rPr lang="en-US" sz="1000">
                          <a:effectLst/>
                          <a:latin typeface="Arial" panose="020B0604020202020204" pitchFamily="34" charset="0"/>
                        </a:rPr>
                        <a:t>$148,561</a:t>
                      </a:r>
                    </a:p>
                  </a:txBody>
                  <a:tcPr marL="9525" marR="9525" marT="9525" anchor="b">
                    <a:lnL>
                      <a:noFill/>
                    </a:lnL>
                    <a:lnR>
                      <a:noFill/>
                    </a:lnR>
                    <a:lnT>
                      <a:noFill/>
                    </a:lnT>
                    <a:lnB>
                      <a:noFill/>
                    </a:lnB>
                    <a:solidFill>
                      <a:srgbClr val="FBB279"/>
                    </a:solidFill>
                  </a:tcPr>
                </a:tc>
                <a:tc>
                  <a:txBody>
                    <a:bodyPr/>
                    <a:lstStyle/>
                    <a:p>
                      <a:pPr algn="r" fontAlgn="b"/>
                      <a:r>
                        <a:rPr lang="en-US" sz="1000">
                          <a:effectLst/>
                          <a:latin typeface="Arial" panose="020B0604020202020204" pitchFamily="34" charset="0"/>
                        </a:rPr>
                        <a:t>$16.39</a:t>
                      </a:r>
                    </a:p>
                  </a:txBody>
                  <a:tcPr marL="9525" marR="9525" marT="9525" anchor="b">
                    <a:lnL>
                      <a:noFill/>
                    </a:lnL>
                    <a:lnR>
                      <a:noFill/>
                    </a:lnR>
                    <a:lnT>
                      <a:noFill/>
                    </a:lnT>
                    <a:lnB>
                      <a:noFill/>
                    </a:lnB>
                    <a:solidFill>
                      <a:srgbClr val="FCBE7B"/>
                    </a:solidFill>
                  </a:tcPr>
                </a:tc>
                <a:extLst>
                  <a:ext uri="{0D108BD9-81ED-4DB2-BD59-A6C34878D82A}">
                    <a16:rowId xmlns:a16="http://schemas.microsoft.com/office/drawing/2014/main" val="4040276430"/>
                  </a:ext>
                </a:extLst>
              </a:tr>
              <a:tr h="161925">
                <a:tc>
                  <a:txBody>
                    <a:bodyPr/>
                    <a:lstStyle/>
                    <a:p>
                      <a:pPr fontAlgn="b"/>
                      <a:r>
                        <a:rPr lang="en-US" sz="1000">
                          <a:effectLst/>
                          <a:latin typeface="Arial" panose="020B0604020202020204" pitchFamily="34" charset="0"/>
                        </a:rPr>
                        <a:t>SEMC_Q2_Cat</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$11,902</a:t>
                      </a:r>
                    </a:p>
                  </a:txBody>
                  <a:tcPr marL="9525" marR="9525" marT="9525" anchor="b">
                    <a:lnL>
                      <a:noFill/>
                    </a:lnL>
                    <a:lnR>
                      <a:noFill/>
                    </a:lnR>
                    <a:lnT>
                      <a:noFill/>
                    </a:lnT>
                    <a:lnB>
                      <a:noFill/>
                    </a:lnB>
                    <a:solidFill>
                      <a:srgbClr val="FDB57A"/>
                    </a:solidFill>
                  </a:tcPr>
                </a:tc>
                <a:tc>
                  <a:txBody>
                    <a:bodyPr/>
                    <a:lstStyle/>
                    <a:p>
                      <a:pPr algn="r" fontAlgn="b"/>
                      <a:r>
                        <a:rPr lang="en-US" sz="1000">
                          <a:effectLst/>
                          <a:latin typeface="Arial" panose="020B0604020202020204" pitchFamily="34" charset="0"/>
                        </a:rPr>
                        <a:t>$317,974</a:t>
                      </a:r>
                    </a:p>
                  </a:txBody>
                  <a:tcPr marL="9525" marR="9525" marT="9525" anchor="b">
                    <a:lnL>
                      <a:noFill/>
                    </a:lnL>
                    <a:lnR>
                      <a:noFill/>
                    </a:lnR>
                    <a:lnT>
                      <a:noFill/>
                    </a:lnT>
                    <a:lnB>
                      <a:noFill/>
                    </a:lnB>
                    <a:solidFill>
                      <a:srgbClr val="CCDD82"/>
                    </a:solidFill>
                  </a:tcPr>
                </a:tc>
                <a:tc>
                  <a:txBody>
                    <a:bodyPr/>
                    <a:lstStyle/>
                    <a:p>
                      <a:pPr algn="r" fontAlgn="b"/>
                      <a:r>
                        <a:rPr lang="en-US" sz="1000">
                          <a:effectLst/>
                          <a:latin typeface="Arial" panose="020B0604020202020204" pitchFamily="34" charset="0"/>
                        </a:rPr>
                        <a:t>$26.72</a:t>
                      </a:r>
                    </a:p>
                  </a:txBody>
                  <a:tcPr marL="9525" marR="9525" marT="9525" anchor="b">
                    <a:lnL>
                      <a:noFill/>
                    </a:lnL>
                    <a:lnR>
                      <a:noFill/>
                    </a:lnR>
                    <a:lnT>
                      <a:noFill/>
                    </a:lnT>
                    <a:lnB>
                      <a:noFill/>
                    </a:lnB>
                    <a:solidFill>
                      <a:srgbClr val="C5DB81"/>
                    </a:solidFill>
                  </a:tcPr>
                </a:tc>
                <a:extLst>
                  <a:ext uri="{0D108BD9-81ED-4DB2-BD59-A6C34878D82A}">
                    <a16:rowId xmlns:a16="http://schemas.microsoft.com/office/drawing/2014/main" val="843497376"/>
                  </a:ext>
                </a:extLst>
              </a:tr>
              <a:tr h="161925">
                <a:tc>
                  <a:txBody>
                    <a:bodyPr/>
                    <a:lstStyle/>
                    <a:p>
                      <a:pPr fontAlgn="b"/>
                      <a:r>
                        <a:rPr lang="en-US" sz="1000">
                          <a:effectLst/>
                          <a:latin typeface="Arial" panose="020B0604020202020204" pitchFamily="34" charset="0"/>
                        </a:rPr>
                        <a:t>SEMC_Q2_Dog</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$13,864</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panose="020B0604020202020204" pitchFamily="34" charset="0"/>
                        </a:rPr>
                        <a:t>$489,805</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panose="020B0604020202020204" pitchFamily="34" charset="0"/>
                        </a:rPr>
                        <a:t>$35.33</a:t>
                      </a:r>
                    </a:p>
                  </a:txBody>
                  <a:tcPr marL="9525" marR="9525" marT="9525" anchor="b">
                    <a:lnL>
                      <a:noFill/>
                    </a:lnL>
                    <a:lnR>
                      <a:noFill/>
                    </a:lnR>
                    <a:lnT>
                      <a:noFill/>
                    </a:lnT>
                    <a:lnB>
                      <a:noFill/>
                    </a:lnB>
                    <a:solidFill>
                      <a:srgbClr val="63BE7B"/>
                    </a:solidFill>
                  </a:tcPr>
                </a:tc>
                <a:extLst>
                  <a:ext uri="{0D108BD9-81ED-4DB2-BD59-A6C34878D82A}">
                    <a16:rowId xmlns:a16="http://schemas.microsoft.com/office/drawing/2014/main" val="1391224251"/>
                  </a:ext>
                </a:extLst>
              </a:tr>
              <a:tr h="161925">
                <a:tc>
                  <a:txBody>
                    <a:bodyPr/>
                    <a:lstStyle/>
                    <a:p>
                      <a:pPr fontAlgn="b"/>
                      <a:r>
                        <a:rPr lang="en-US" sz="1000">
                          <a:effectLst/>
                          <a:latin typeface="Arial" panose="020B0604020202020204" pitchFamily="34" charset="0"/>
                        </a:rPr>
                        <a:t>SEMC_Q2_Fish</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$6,005</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panose="020B0604020202020204" pitchFamily="34" charset="0"/>
                        </a:rPr>
                        <a:t>$37,870</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panose="020B0604020202020204" pitchFamily="34" charset="0"/>
                        </a:rPr>
                        <a:t>$6.31</a:t>
                      </a:r>
                    </a:p>
                  </a:txBody>
                  <a:tcPr marL="9525" marR="9525" marT="9525" anchor="b">
                    <a:lnL>
                      <a:noFill/>
                    </a:lnL>
                    <a:lnR>
                      <a:noFill/>
                    </a:lnR>
                    <a:lnT>
                      <a:noFill/>
                    </a:lnT>
                    <a:lnB w="1270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1694049115"/>
                  </a:ext>
                </a:extLst>
              </a:tr>
              <a:tr h="161925">
                <a:tc>
                  <a:txBody>
                    <a:bodyPr/>
                    <a:lstStyle/>
                    <a:p>
                      <a:pPr fontAlgn="b"/>
                      <a:r>
                        <a:rPr lang="en-US" sz="1000" b="1">
                          <a:effectLst/>
                          <a:latin typeface="Arial" panose="020B0604020202020204" pitchFamily="34" charset="0"/>
                        </a:rPr>
                        <a:t>Grand Total</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panose="020B0604020202020204" pitchFamily="34" charset="0"/>
                        </a:rPr>
                        <a:t>$40,837</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panose="020B0604020202020204" pitchFamily="34" charset="0"/>
                        </a:rPr>
                        <a:t>$994,210</a:t>
                      </a:r>
                    </a:p>
                  </a:txBody>
                  <a:tcPr marL="9525" marR="9525" marT="9525" anchor="b">
                    <a:lnL>
                      <a:noFill/>
                    </a:lnL>
                    <a:lnR w="12700" cap="flat" cmpd="sng" algn="ctr">
                      <a:solidFill>
                        <a:srgbClr val="000000"/>
                      </a:solidFill>
                      <a:prstDash val="solid"/>
                      <a:round/>
                      <a:headEnd type="none" w="med" len="med"/>
                      <a:tailEnd type="none" w="med" len="med"/>
                    </a:lnR>
                    <a:lnT>
                      <a:noFill/>
                    </a:lnT>
                    <a:lnB>
                      <a:noFill/>
                    </a:lnB>
                    <a:solidFill>
                      <a:srgbClr val="D9E7FD"/>
                    </a:solidFill>
                  </a:tcPr>
                </a:tc>
                <a:tc>
                  <a:txBody>
                    <a:bodyPr/>
                    <a:lstStyle/>
                    <a:p>
                      <a:pPr algn="r" fontAlgn="b"/>
                      <a:r>
                        <a:rPr lang="en-US" sz="1000">
                          <a:effectLst/>
                          <a:latin typeface="Arial" panose="020B0604020202020204" pitchFamily="34" charset="0"/>
                        </a:rPr>
                        <a:t>$24.35</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7FD"/>
                    </a:solidFill>
                  </a:tcPr>
                </a:tc>
                <a:extLst>
                  <a:ext uri="{0D108BD9-81ED-4DB2-BD59-A6C34878D82A}">
                    <a16:rowId xmlns:a16="http://schemas.microsoft.com/office/drawing/2014/main" val="1121276425"/>
                  </a:ext>
                </a:extLst>
              </a:tr>
            </a:tbl>
          </a:graphicData>
        </a:graphic>
      </p:graphicFrame>
      <p:sp>
        <p:nvSpPr>
          <p:cNvPr id="10" name="TextBox 9">
            <a:extLst>
              <a:ext uri="{FF2B5EF4-FFF2-40B4-BE49-F238E27FC236}">
                <a16:creationId xmlns:a16="http://schemas.microsoft.com/office/drawing/2014/main" id="{59E17E0C-1A11-3B15-6B54-D2DAAB88085C}"/>
              </a:ext>
            </a:extLst>
          </p:cNvPr>
          <p:cNvSpPr txBox="1"/>
          <p:nvPr/>
        </p:nvSpPr>
        <p:spPr>
          <a:xfrm>
            <a:off x="687819" y="5742304"/>
            <a:ext cx="108189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Q2 outperformed Q1 with $1.52 over Q1's ROI and over $80,000 difference in revenue across both quarters.</a:t>
            </a:r>
          </a:p>
        </p:txBody>
      </p:sp>
    </p:spTree>
    <p:extLst>
      <p:ext uri="{BB962C8B-B14F-4D97-AF65-F5344CB8AC3E}">
        <p14:creationId xmlns:p14="http://schemas.microsoft.com/office/powerpoint/2010/main" val="32960080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4B06-8F35-DFDE-20C3-72A116CD8575}"/>
              </a:ext>
            </a:extLst>
          </p:cNvPr>
          <p:cNvSpPr>
            <a:spLocks noGrp="1"/>
          </p:cNvSpPr>
          <p:nvPr>
            <p:ph type="title"/>
          </p:nvPr>
        </p:nvSpPr>
        <p:spPr>
          <a:xfrm>
            <a:off x="838200" y="196606"/>
            <a:ext cx="10515600" cy="1163323"/>
          </a:xfrm>
        </p:spPr>
        <p:txBody>
          <a:bodyPr>
            <a:normAutofit/>
          </a:bodyPr>
          <a:lstStyle/>
          <a:p>
            <a:pPr algn="ctr"/>
            <a:r>
              <a:rPr lang="en-US" b="1"/>
              <a:t>Campaign Overview of SEM Conquest</a:t>
            </a:r>
          </a:p>
          <a:p>
            <a:endParaRPr lang="en-US" b="1"/>
          </a:p>
        </p:txBody>
      </p:sp>
      <p:graphicFrame>
        <p:nvGraphicFramePr>
          <p:cNvPr id="7" name="Table 6">
            <a:extLst>
              <a:ext uri="{FF2B5EF4-FFF2-40B4-BE49-F238E27FC236}">
                <a16:creationId xmlns:a16="http://schemas.microsoft.com/office/drawing/2014/main" id="{407AD76F-66C0-04AB-3672-0CA4D7B42FD9}"/>
              </a:ext>
            </a:extLst>
          </p:cNvPr>
          <p:cNvGraphicFramePr>
            <a:graphicFrameLocks noGrp="1"/>
          </p:cNvGraphicFramePr>
          <p:nvPr>
            <p:extLst>
              <p:ext uri="{D42A27DB-BD31-4B8C-83A1-F6EECF244321}">
                <p14:modId xmlns:p14="http://schemas.microsoft.com/office/powerpoint/2010/main" val="3644751597"/>
              </p:ext>
            </p:extLst>
          </p:nvPr>
        </p:nvGraphicFramePr>
        <p:xfrm>
          <a:off x="834083" y="4291588"/>
          <a:ext cx="4025900" cy="2076450"/>
        </p:xfrm>
        <a:graphic>
          <a:graphicData uri="http://schemas.openxmlformats.org/drawingml/2006/table">
            <a:tbl>
              <a:tblPr bandRow="1">
                <a:tableStyleId>{5C22544A-7EE6-4342-B048-85BDC9FD1C3A}</a:tableStyleId>
              </a:tblPr>
              <a:tblGrid>
                <a:gridCol w="1917700">
                  <a:extLst>
                    <a:ext uri="{9D8B030D-6E8A-4147-A177-3AD203B41FA5}">
                      <a16:colId xmlns:a16="http://schemas.microsoft.com/office/drawing/2014/main" val="518091768"/>
                    </a:ext>
                  </a:extLst>
                </a:gridCol>
                <a:gridCol w="914400">
                  <a:extLst>
                    <a:ext uri="{9D8B030D-6E8A-4147-A177-3AD203B41FA5}">
                      <a16:colId xmlns:a16="http://schemas.microsoft.com/office/drawing/2014/main" val="4173507203"/>
                    </a:ext>
                  </a:extLst>
                </a:gridCol>
                <a:gridCol w="1193800">
                  <a:extLst>
                    <a:ext uri="{9D8B030D-6E8A-4147-A177-3AD203B41FA5}">
                      <a16:colId xmlns:a16="http://schemas.microsoft.com/office/drawing/2014/main" val="2798789870"/>
                    </a:ext>
                  </a:extLst>
                </a:gridCol>
              </a:tblGrid>
              <a:tr h="161925">
                <a:tc>
                  <a:txBody>
                    <a:bodyPr/>
                    <a:lstStyle/>
                    <a:p>
                      <a:pPr fontAlgn="b"/>
                      <a:r>
                        <a:rPr lang="en-US" sz="1000" b="1">
                          <a:effectLst/>
                          <a:latin typeface="Arial" panose="020B0604020202020204" pitchFamily="34" charset="0"/>
                        </a:rPr>
                        <a:t>Campaign Name</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panose="020B0604020202020204" pitchFamily="34" charset="0"/>
                        </a:rPr>
                        <a:t>Sum of Spend</a:t>
                      </a:r>
                    </a:p>
                  </a:txBody>
                  <a:tcPr marL="9525" marR="9525" marT="9525" anchor="b">
                    <a:lnL>
                      <a:noFill/>
                    </a:lnL>
                    <a:lnR>
                      <a:noFill/>
                    </a:lnR>
                    <a:lnT>
                      <a:noFill/>
                    </a:lnT>
                    <a:lnB>
                      <a:noFill/>
                    </a:lnB>
                    <a:solidFill>
                      <a:srgbClr val="D9E7FD"/>
                    </a:solidFill>
                  </a:tcPr>
                </a:tc>
                <a:tc>
                  <a:txBody>
                    <a:bodyPr/>
                    <a:lstStyle/>
                    <a:p>
                      <a:pPr fontAlgn="b"/>
                      <a:r>
                        <a:rPr lang="en-US" sz="1000" b="1">
                          <a:effectLst/>
                          <a:latin typeface="Arial" panose="020B0604020202020204" pitchFamily="34" charset="0"/>
                        </a:rPr>
                        <a:t>Sum of Revenue</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2159605467"/>
                  </a:ext>
                </a:extLst>
              </a:tr>
              <a:tr h="161925">
                <a:tc>
                  <a:txBody>
                    <a:bodyPr/>
                    <a:lstStyle/>
                    <a:p>
                      <a:pPr fontAlgn="b"/>
                      <a:r>
                        <a:rPr lang="en-US" sz="1000">
                          <a:effectLst/>
                          <a:latin typeface="Arial" panose="020B0604020202020204" pitchFamily="34" charset="0"/>
                        </a:rPr>
                        <a:t>FY24_SEM_Q1_Bird</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$9,036.99</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$156,276.90</a:t>
                      </a:r>
                    </a:p>
                  </a:txBody>
                  <a:tcPr marL="9525" marR="9525" marT="9525" anchor="b">
                    <a:lnL>
                      <a:noFill/>
                    </a:lnL>
                    <a:lnR>
                      <a:noFill/>
                    </a:lnR>
                    <a:lnT>
                      <a:noFill/>
                    </a:lnT>
                    <a:lnB>
                      <a:noFill/>
                    </a:lnB>
                    <a:noFill/>
                  </a:tcPr>
                </a:tc>
                <a:extLst>
                  <a:ext uri="{0D108BD9-81ED-4DB2-BD59-A6C34878D82A}">
                    <a16:rowId xmlns:a16="http://schemas.microsoft.com/office/drawing/2014/main" val="3608271799"/>
                  </a:ext>
                </a:extLst>
              </a:tr>
              <a:tr h="161925">
                <a:tc>
                  <a:txBody>
                    <a:bodyPr/>
                    <a:lstStyle/>
                    <a:p>
                      <a:pPr fontAlgn="b"/>
                      <a:r>
                        <a:rPr lang="en-US" sz="1000">
                          <a:effectLst/>
                          <a:latin typeface="Arial" panose="020B0604020202020204" pitchFamily="34" charset="0"/>
                        </a:rPr>
                        <a:t>FY24_SEM_Q1_Cat</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$13,636.16</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$324,878.21</a:t>
                      </a:r>
                    </a:p>
                  </a:txBody>
                  <a:tcPr marL="9525" marR="9525" marT="9525" anchor="b">
                    <a:lnL>
                      <a:noFill/>
                    </a:lnL>
                    <a:lnR>
                      <a:noFill/>
                    </a:lnR>
                    <a:lnT>
                      <a:noFill/>
                    </a:lnT>
                    <a:lnB>
                      <a:noFill/>
                    </a:lnB>
                    <a:noFill/>
                  </a:tcPr>
                </a:tc>
                <a:extLst>
                  <a:ext uri="{0D108BD9-81ED-4DB2-BD59-A6C34878D82A}">
                    <a16:rowId xmlns:a16="http://schemas.microsoft.com/office/drawing/2014/main" val="368889109"/>
                  </a:ext>
                </a:extLst>
              </a:tr>
              <a:tr h="161925">
                <a:tc>
                  <a:txBody>
                    <a:bodyPr/>
                    <a:lstStyle/>
                    <a:p>
                      <a:pPr fontAlgn="b"/>
                      <a:r>
                        <a:rPr lang="en-US" sz="1000">
                          <a:effectLst/>
                          <a:latin typeface="Arial" panose="020B0604020202020204" pitchFamily="34" charset="0"/>
                        </a:rPr>
                        <a:t>FY24_SEM_Q1_Dog</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$12,036.60</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$377,938.10</a:t>
                      </a:r>
                    </a:p>
                  </a:txBody>
                  <a:tcPr marL="9525" marR="9525" marT="9525" anchor="b">
                    <a:lnL>
                      <a:noFill/>
                    </a:lnL>
                    <a:lnR>
                      <a:noFill/>
                    </a:lnR>
                    <a:lnT>
                      <a:noFill/>
                    </a:lnT>
                    <a:lnB>
                      <a:noFill/>
                    </a:lnB>
                    <a:noFill/>
                  </a:tcPr>
                </a:tc>
                <a:extLst>
                  <a:ext uri="{0D108BD9-81ED-4DB2-BD59-A6C34878D82A}">
                    <a16:rowId xmlns:a16="http://schemas.microsoft.com/office/drawing/2014/main" val="2917918415"/>
                  </a:ext>
                </a:extLst>
              </a:tr>
              <a:tr h="161925">
                <a:tc>
                  <a:txBody>
                    <a:bodyPr/>
                    <a:lstStyle/>
                    <a:p>
                      <a:pPr fontAlgn="b"/>
                      <a:r>
                        <a:rPr lang="en-US" sz="1000">
                          <a:effectLst/>
                          <a:latin typeface="Arial" panose="020B0604020202020204" pitchFamily="34" charset="0"/>
                        </a:rPr>
                        <a:t>FY24_SEM_Q1_Fish</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$5,167.67</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$51,181.99</a:t>
                      </a:r>
                    </a:p>
                  </a:txBody>
                  <a:tcPr marL="9525" marR="9525" marT="9525" anchor="b">
                    <a:lnL>
                      <a:noFill/>
                    </a:lnL>
                    <a:lnR>
                      <a:noFill/>
                    </a:lnR>
                    <a:lnT>
                      <a:noFill/>
                    </a:lnT>
                    <a:lnB>
                      <a:noFill/>
                    </a:lnB>
                    <a:noFill/>
                  </a:tcPr>
                </a:tc>
                <a:extLst>
                  <a:ext uri="{0D108BD9-81ED-4DB2-BD59-A6C34878D82A}">
                    <a16:rowId xmlns:a16="http://schemas.microsoft.com/office/drawing/2014/main" val="2098470542"/>
                  </a:ext>
                </a:extLst>
              </a:tr>
              <a:tr h="161925">
                <a:tc>
                  <a:txBody>
                    <a:bodyPr/>
                    <a:lstStyle/>
                    <a:p>
                      <a:pPr fontAlgn="b"/>
                      <a:r>
                        <a:rPr lang="en-US" sz="1000">
                          <a:effectLst/>
                          <a:latin typeface="Arial" panose="020B0604020202020204" pitchFamily="34" charset="0"/>
                        </a:rPr>
                        <a:t>FY24_SEM_Q2_Bird</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$9,066.09</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$148,560.84</a:t>
                      </a:r>
                    </a:p>
                  </a:txBody>
                  <a:tcPr marL="9525" marR="9525" marT="9525" anchor="b">
                    <a:lnL>
                      <a:noFill/>
                    </a:lnL>
                    <a:lnR>
                      <a:noFill/>
                    </a:lnR>
                    <a:lnT>
                      <a:noFill/>
                    </a:lnT>
                    <a:lnB>
                      <a:noFill/>
                    </a:lnB>
                    <a:noFill/>
                  </a:tcPr>
                </a:tc>
                <a:extLst>
                  <a:ext uri="{0D108BD9-81ED-4DB2-BD59-A6C34878D82A}">
                    <a16:rowId xmlns:a16="http://schemas.microsoft.com/office/drawing/2014/main" val="3607033245"/>
                  </a:ext>
                </a:extLst>
              </a:tr>
              <a:tr h="161925">
                <a:tc>
                  <a:txBody>
                    <a:bodyPr/>
                    <a:lstStyle/>
                    <a:p>
                      <a:pPr fontAlgn="b"/>
                      <a:r>
                        <a:rPr lang="en-US" sz="1000">
                          <a:effectLst/>
                          <a:latin typeface="Arial" panose="020B0604020202020204" pitchFamily="34" charset="0"/>
                        </a:rPr>
                        <a:t>FY24_SEM_Q2_Cat</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$11,901.84</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$317,973.84</a:t>
                      </a:r>
                    </a:p>
                  </a:txBody>
                  <a:tcPr marL="9525" marR="9525" marT="9525" anchor="b">
                    <a:lnL>
                      <a:noFill/>
                    </a:lnL>
                    <a:lnR>
                      <a:noFill/>
                    </a:lnR>
                    <a:lnT>
                      <a:noFill/>
                    </a:lnT>
                    <a:lnB>
                      <a:noFill/>
                    </a:lnB>
                    <a:noFill/>
                  </a:tcPr>
                </a:tc>
                <a:extLst>
                  <a:ext uri="{0D108BD9-81ED-4DB2-BD59-A6C34878D82A}">
                    <a16:rowId xmlns:a16="http://schemas.microsoft.com/office/drawing/2014/main" val="3531453811"/>
                  </a:ext>
                </a:extLst>
              </a:tr>
              <a:tr h="161925">
                <a:tc>
                  <a:txBody>
                    <a:bodyPr/>
                    <a:lstStyle/>
                    <a:p>
                      <a:pPr fontAlgn="b"/>
                      <a:r>
                        <a:rPr lang="en-US" sz="1000">
                          <a:effectLst/>
                          <a:latin typeface="Arial" panose="020B0604020202020204" pitchFamily="34" charset="0"/>
                        </a:rPr>
                        <a:t>FY24_SEM_Q2_Dog</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$13,864.01</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$489,805.17</a:t>
                      </a:r>
                    </a:p>
                  </a:txBody>
                  <a:tcPr marL="9525" marR="9525" marT="9525" anchor="b">
                    <a:lnL>
                      <a:noFill/>
                    </a:lnL>
                    <a:lnR>
                      <a:noFill/>
                    </a:lnR>
                    <a:lnT>
                      <a:noFill/>
                    </a:lnT>
                    <a:lnB>
                      <a:noFill/>
                    </a:lnB>
                    <a:noFill/>
                  </a:tcPr>
                </a:tc>
                <a:extLst>
                  <a:ext uri="{0D108BD9-81ED-4DB2-BD59-A6C34878D82A}">
                    <a16:rowId xmlns:a16="http://schemas.microsoft.com/office/drawing/2014/main" val="3887574502"/>
                  </a:ext>
                </a:extLst>
              </a:tr>
              <a:tr h="161925">
                <a:tc>
                  <a:txBody>
                    <a:bodyPr/>
                    <a:lstStyle/>
                    <a:p>
                      <a:pPr fontAlgn="b"/>
                      <a:r>
                        <a:rPr lang="en-US" sz="1000">
                          <a:effectLst/>
                          <a:latin typeface="Arial" panose="020B0604020202020204" pitchFamily="34" charset="0"/>
                        </a:rPr>
                        <a:t>FY24_SEM_Q2_Fish</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$6,005.07</a:t>
                      </a:r>
                    </a:p>
                  </a:txBody>
                  <a:tcPr marL="9525" marR="9525" marT="9525" anchor="b">
                    <a:lnL>
                      <a:noFill/>
                    </a:lnL>
                    <a:lnR>
                      <a:noFill/>
                    </a:lnR>
                    <a:lnT>
                      <a:noFill/>
                    </a:lnT>
                    <a:lnB>
                      <a:noFill/>
                    </a:lnB>
                    <a:noFill/>
                  </a:tcPr>
                </a:tc>
                <a:tc>
                  <a:txBody>
                    <a:bodyPr/>
                    <a:lstStyle/>
                    <a:p>
                      <a:pPr algn="r" fontAlgn="b"/>
                      <a:r>
                        <a:rPr lang="en-US" sz="1000">
                          <a:effectLst/>
                          <a:latin typeface="Arial" panose="020B0604020202020204" pitchFamily="34" charset="0"/>
                        </a:rPr>
                        <a:t>$37,870.19</a:t>
                      </a:r>
                    </a:p>
                  </a:txBody>
                  <a:tcPr marL="9525" marR="9525" marT="9525" anchor="b">
                    <a:lnL>
                      <a:noFill/>
                    </a:lnL>
                    <a:lnR>
                      <a:noFill/>
                    </a:lnR>
                    <a:lnT>
                      <a:noFill/>
                    </a:lnT>
                    <a:lnB>
                      <a:noFill/>
                    </a:lnB>
                    <a:noFill/>
                  </a:tcPr>
                </a:tc>
                <a:extLst>
                  <a:ext uri="{0D108BD9-81ED-4DB2-BD59-A6C34878D82A}">
                    <a16:rowId xmlns:a16="http://schemas.microsoft.com/office/drawing/2014/main" val="2461439160"/>
                  </a:ext>
                </a:extLst>
              </a:tr>
              <a:tr h="161925">
                <a:tc>
                  <a:txBody>
                    <a:bodyPr/>
                    <a:lstStyle/>
                    <a:p>
                      <a:pPr fontAlgn="b"/>
                      <a:r>
                        <a:rPr lang="en-US" sz="1000" b="1">
                          <a:effectLst/>
                          <a:latin typeface="Arial" panose="020B0604020202020204" pitchFamily="34" charset="0"/>
                        </a:rPr>
                        <a:t>Grand Total</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panose="020B0604020202020204" pitchFamily="34" charset="0"/>
                        </a:rPr>
                        <a:t>$80,714.44</a:t>
                      </a:r>
                    </a:p>
                  </a:txBody>
                  <a:tcPr marL="9525" marR="9525" marT="9525" anchor="b">
                    <a:lnL>
                      <a:noFill/>
                    </a:lnL>
                    <a:lnR>
                      <a:noFill/>
                    </a:lnR>
                    <a:lnT>
                      <a:noFill/>
                    </a:lnT>
                    <a:lnB>
                      <a:noFill/>
                    </a:lnB>
                    <a:solidFill>
                      <a:srgbClr val="D9E7FD"/>
                    </a:solidFill>
                  </a:tcPr>
                </a:tc>
                <a:tc>
                  <a:txBody>
                    <a:bodyPr/>
                    <a:lstStyle/>
                    <a:p>
                      <a:pPr algn="r" fontAlgn="b"/>
                      <a:r>
                        <a:rPr lang="en-US" sz="1000" b="1">
                          <a:effectLst/>
                          <a:latin typeface="Arial" panose="020B0604020202020204" pitchFamily="34" charset="0"/>
                        </a:rPr>
                        <a:t>$1,904,485.25</a:t>
                      </a:r>
                    </a:p>
                  </a:txBody>
                  <a:tcPr marL="9525" marR="9525" marT="9525" anchor="b">
                    <a:lnL>
                      <a:noFill/>
                    </a:lnL>
                    <a:lnR>
                      <a:noFill/>
                    </a:lnR>
                    <a:lnT>
                      <a:noFill/>
                    </a:lnT>
                    <a:lnB>
                      <a:noFill/>
                    </a:lnB>
                    <a:solidFill>
                      <a:srgbClr val="D9E7FD"/>
                    </a:solidFill>
                  </a:tcPr>
                </a:tc>
                <a:extLst>
                  <a:ext uri="{0D108BD9-81ED-4DB2-BD59-A6C34878D82A}">
                    <a16:rowId xmlns:a16="http://schemas.microsoft.com/office/drawing/2014/main" val="424375441"/>
                  </a:ext>
                </a:extLst>
              </a:tr>
            </a:tbl>
          </a:graphicData>
        </a:graphic>
      </p:graphicFrame>
      <p:graphicFrame>
        <p:nvGraphicFramePr>
          <p:cNvPr id="8" name="Chart 7">
            <a:extLst>
              <a:ext uri="{FF2B5EF4-FFF2-40B4-BE49-F238E27FC236}">
                <a16:creationId xmlns:a16="http://schemas.microsoft.com/office/drawing/2014/main" id="{D3F99E50-F3A6-4ADF-2703-350C515312D5}"/>
              </a:ext>
              <a:ext uri="{147F2762-F138-4A5C-976F-8EAC2B608ADB}">
                <a16:predDERef xmlns:a16="http://schemas.microsoft.com/office/drawing/2014/main" pred="{AD369B98-B5E6-D0A9-9594-F96DA4B5DD2C}"/>
              </a:ext>
            </a:extLst>
          </p:cNvPr>
          <p:cNvGraphicFramePr>
            <a:graphicFrameLocks/>
          </p:cNvGraphicFramePr>
          <p:nvPr>
            <p:extLst>
              <p:ext uri="{D42A27DB-BD31-4B8C-83A1-F6EECF244321}">
                <p14:modId xmlns:p14="http://schemas.microsoft.com/office/powerpoint/2010/main" val="1797064637"/>
              </p:ext>
            </p:extLst>
          </p:nvPr>
        </p:nvGraphicFramePr>
        <p:xfrm>
          <a:off x="665023" y="874416"/>
          <a:ext cx="4361717" cy="3189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a:extLst>
              <a:ext uri="{FF2B5EF4-FFF2-40B4-BE49-F238E27FC236}">
                <a16:creationId xmlns:a16="http://schemas.microsoft.com/office/drawing/2014/main" id="{0E5B8D57-C833-3E14-2E8F-8A2A47D026E2}"/>
              </a:ext>
            </a:extLst>
          </p:cNvPr>
          <p:cNvGraphicFramePr>
            <a:graphicFrameLocks noGrp="1"/>
          </p:cNvGraphicFramePr>
          <p:nvPr>
            <p:extLst>
              <p:ext uri="{D42A27DB-BD31-4B8C-83A1-F6EECF244321}">
                <p14:modId xmlns:p14="http://schemas.microsoft.com/office/powerpoint/2010/main" val="471503962"/>
              </p:ext>
            </p:extLst>
          </p:nvPr>
        </p:nvGraphicFramePr>
        <p:xfrm>
          <a:off x="5403850" y="4294927"/>
          <a:ext cx="6379902" cy="2078991"/>
        </p:xfrm>
        <a:graphic>
          <a:graphicData uri="http://schemas.openxmlformats.org/drawingml/2006/table">
            <a:tbl>
              <a:tblPr bandRow="1">
                <a:tableStyleId>{5C22544A-7EE6-4342-B048-85BDC9FD1C3A}</a:tableStyleId>
              </a:tblPr>
              <a:tblGrid>
                <a:gridCol w="1414734">
                  <a:extLst>
                    <a:ext uri="{9D8B030D-6E8A-4147-A177-3AD203B41FA5}">
                      <a16:colId xmlns:a16="http://schemas.microsoft.com/office/drawing/2014/main" val="4234253518"/>
                    </a:ext>
                  </a:extLst>
                </a:gridCol>
                <a:gridCol w="1050052">
                  <a:extLst>
                    <a:ext uri="{9D8B030D-6E8A-4147-A177-3AD203B41FA5}">
                      <a16:colId xmlns:a16="http://schemas.microsoft.com/office/drawing/2014/main" val="3402094237"/>
                    </a:ext>
                  </a:extLst>
                </a:gridCol>
                <a:gridCol w="1203569">
                  <a:extLst>
                    <a:ext uri="{9D8B030D-6E8A-4147-A177-3AD203B41FA5}">
                      <a16:colId xmlns:a16="http://schemas.microsoft.com/office/drawing/2014/main" val="904329085"/>
                    </a:ext>
                  </a:extLst>
                </a:gridCol>
                <a:gridCol w="1060287">
                  <a:extLst>
                    <a:ext uri="{9D8B030D-6E8A-4147-A177-3AD203B41FA5}">
                      <a16:colId xmlns:a16="http://schemas.microsoft.com/office/drawing/2014/main" val="4029439392"/>
                    </a:ext>
                  </a:extLst>
                </a:gridCol>
                <a:gridCol w="874020">
                  <a:extLst>
                    <a:ext uri="{9D8B030D-6E8A-4147-A177-3AD203B41FA5}">
                      <a16:colId xmlns:a16="http://schemas.microsoft.com/office/drawing/2014/main" val="2499110913"/>
                    </a:ext>
                  </a:extLst>
                </a:gridCol>
                <a:gridCol w="777240">
                  <a:extLst>
                    <a:ext uri="{9D8B030D-6E8A-4147-A177-3AD203B41FA5}">
                      <a16:colId xmlns:a16="http://schemas.microsoft.com/office/drawing/2014/main" val="3169272993"/>
                    </a:ext>
                  </a:extLst>
                </a:gridCol>
              </a:tblGrid>
              <a:tr h="230999">
                <a:tc>
                  <a:txBody>
                    <a:bodyPr/>
                    <a:lstStyle/>
                    <a:p>
                      <a:pPr fontAlgn="b"/>
                      <a:r>
                        <a:rPr lang="en-US" sz="1000" b="1">
                          <a:effectLst/>
                          <a:latin typeface="Arial"/>
                        </a:rPr>
                        <a:t>Campaign Name</a:t>
                      </a:r>
                    </a:p>
                  </a:txBody>
                  <a:tcPr marL="9525" marR="9525" marT="9525" anchor="b">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D9E7FD"/>
                    </a:solidFill>
                  </a:tcPr>
                </a:tc>
                <a:tc>
                  <a:txBody>
                    <a:bodyPr/>
                    <a:lstStyle/>
                    <a:p>
                      <a:pPr algn="ctr" fontAlgn="b"/>
                      <a:r>
                        <a:rPr lang="en-US" sz="1000" b="1">
                          <a:effectLst/>
                          <a:latin typeface="Arial"/>
                        </a:rPr>
                        <a:t>CPC</a:t>
                      </a:r>
                    </a:p>
                  </a:txBody>
                  <a:tcPr marL="9525" marR="9525" marT="9525" anchor="b">
                    <a:lnL w="12700">
                      <a:solidFill>
                        <a:schemeClr val="tx1"/>
                      </a:solid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CPA</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CVR</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CTR</a:t>
                      </a:r>
                    </a:p>
                  </a:txBody>
                  <a:tcPr marL="9525" marR="9525" marT="9525" anchor="b">
                    <a:lnL>
                      <a:noFill/>
                    </a:lnL>
                    <a:lnR>
                      <a:noFill/>
                    </a:lnR>
                    <a:lnT w="12700" cap="flat" cmpd="sng" algn="ctr">
                      <a:solidFill>
                        <a:srgbClr val="000000"/>
                      </a:solidFill>
                      <a:prstDash val="solid"/>
                      <a:round/>
                      <a:headEnd type="none" w="med" len="med"/>
                      <a:tailEnd type="none" w="med" len="med"/>
                    </a:lnT>
                    <a:lnB>
                      <a:noFill/>
                    </a:lnB>
                    <a:solidFill>
                      <a:srgbClr val="D9E7FD"/>
                    </a:solidFill>
                  </a:tcPr>
                </a:tc>
                <a:tc>
                  <a:txBody>
                    <a:bodyPr/>
                    <a:lstStyle/>
                    <a:p>
                      <a:pPr algn="ctr" fontAlgn="b"/>
                      <a:r>
                        <a:rPr lang="en-US" sz="1000" b="1">
                          <a:effectLst/>
                          <a:latin typeface="Arial"/>
                        </a:rPr>
                        <a:t>ROI</a:t>
                      </a:r>
                    </a:p>
                  </a:txBody>
                  <a:tcPr marL="9525" marR="9525" marT="9525" anchor="b">
                    <a:lnL>
                      <a:noFill/>
                    </a:lnL>
                    <a:lnR w="12700">
                      <a:solidFill>
                        <a:schemeClr val="tx1"/>
                      </a:solidFill>
                    </a:lnR>
                    <a:lnT w="12700" cap="flat" cmpd="sng" algn="ctr">
                      <a:solidFill>
                        <a:srgbClr val="000000"/>
                      </a:solidFill>
                      <a:prstDash val="solid"/>
                      <a:round/>
                      <a:headEnd type="none" w="med" len="med"/>
                      <a:tailEnd type="none" w="med" len="med"/>
                    </a:lnT>
                    <a:lnB>
                      <a:noFill/>
                    </a:lnB>
                    <a:solidFill>
                      <a:srgbClr val="D9E7FD"/>
                    </a:solidFill>
                  </a:tcPr>
                </a:tc>
                <a:extLst>
                  <a:ext uri="{0D108BD9-81ED-4DB2-BD59-A6C34878D82A}">
                    <a16:rowId xmlns:a16="http://schemas.microsoft.com/office/drawing/2014/main" val="1608275854"/>
                  </a:ext>
                </a:extLst>
              </a:tr>
              <a:tr h="230999">
                <a:tc>
                  <a:txBody>
                    <a:bodyPr/>
                    <a:lstStyle/>
                    <a:p>
                      <a:pPr fontAlgn="b"/>
                      <a:r>
                        <a:rPr lang="en-US" sz="1000">
                          <a:effectLst/>
                          <a:latin typeface="Arial"/>
                        </a:rPr>
                        <a:t>FY24_SEM_Q1_Bird</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algn="r" fontAlgn="b"/>
                      <a:r>
                        <a:rPr lang="en-US" sz="1000">
                          <a:effectLst/>
                          <a:latin typeface="Arial"/>
                        </a:rPr>
                        <a:t>$2.34</a:t>
                      </a:r>
                    </a:p>
                  </a:txBody>
                  <a:tcPr marL="9525" marR="9525" marT="9525" anchor="b">
                    <a:lnL w="12700">
                      <a:solidFill>
                        <a:schemeClr val="tx1"/>
                      </a:solidFill>
                    </a:lnL>
                    <a:lnR>
                      <a:noFill/>
                    </a:lnR>
                    <a:lnT>
                      <a:noFill/>
                    </a:lnT>
                    <a:lnB>
                      <a:noFill/>
                    </a:lnB>
                    <a:solidFill>
                      <a:srgbClr val="DDE182"/>
                    </a:solidFill>
                  </a:tcPr>
                </a:tc>
                <a:tc>
                  <a:txBody>
                    <a:bodyPr/>
                    <a:lstStyle/>
                    <a:p>
                      <a:pPr algn="r" fontAlgn="b"/>
                      <a:r>
                        <a:rPr lang="en-US" sz="1000">
                          <a:effectLst/>
                          <a:latin typeface="Arial"/>
                        </a:rPr>
                        <a:t>$9.26</a:t>
                      </a:r>
                    </a:p>
                  </a:txBody>
                  <a:tcPr marL="9525" marR="9525" marT="9525" anchor="b">
                    <a:lnL>
                      <a:noFill/>
                    </a:lnL>
                    <a:lnR>
                      <a:noFill/>
                    </a:lnR>
                    <a:lnT>
                      <a:noFill/>
                    </a:lnT>
                    <a:lnB>
                      <a:noFill/>
                    </a:lnB>
                    <a:solidFill>
                      <a:srgbClr val="FA7E6F"/>
                    </a:solidFill>
                  </a:tcPr>
                </a:tc>
                <a:tc>
                  <a:txBody>
                    <a:bodyPr/>
                    <a:lstStyle/>
                    <a:p>
                      <a:pPr algn="r" fontAlgn="b"/>
                      <a:r>
                        <a:rPr lang="en-US" sz="1000">
                          <a:effectLst/>
                          <a:latin typeface="Arial"/>
                        </a:rPr>
                        <a:t>25.31%</a:t>
                      </a:r>
                    </a:p>
                  </a:txBody>
                  <a:tcPr marL="9525" marR="9525" marT="9525" anchor="b">
                    <a:lnL>
                      <a:noFill/>
                    </a:lnL>
                    <a:lnR>
                      <a:noFill/>
                    </a:lnR>
                    <a:lnT>
                      <a:noFill/>
                    </a:lnT>
                    <a:lnB>
                      <a:noFill/>
                    </a:lnB>
                    <a:solidFill>
                      <a:srgbClr val="F86A6B"/>
                    </a:solidFill>
                  </a:tcPr>
                </a:tc>
                <a:tc>
                  <a:txBody>
                    <a:bodyPr/>
                    <a:lstStyle/>
                    <a:p>
                      <a:pPr algn="r" fontAlgn="b"/>
                      <a:r>
                        <a:rPr lang="en-US" sz="1000">
                          <a:effectLst/>
                          <a:latin typeface="Arial"/>
                        </a:rPr>
                        <a:t>0.31%</a:t>
                      </a:r>
                    </a:p>
                  </a:txBody>
                  <a:tcPr marL="9525" marR="9525" marT="9525" anchor="b">
                    <a:lnL>
                      <a:noFill/>
                    </a:lnL>
                    <a:lnR>
                      <a:noFill/>
                    </a:lnR>
                    <a:lnT>
                      <a:noFill/>
                    </a:lnT>
                    <a:lnB>
                      <a:noFill/>
                    </a:lnB>
                    <a:solidFill>
                      <a:srgbClr val="FEE282"/>
                    </a:solidFill>
                  </a:tcPr>
                </a:tc>
                <a:tc>
                  <a:txBody>
                    <a:bodyPr/>
                    <a:lstStyle/>
                    <a:p>
                      <a:pPr algn="r" fontAlgn="b"/>
                      <a:r>
                        <a:rPr lang="en-US" sz="1000">
                          <a:effectLst/>
                          <a:latin typeface="Arial"/>
                        </a:rPr>
                        <a:t>$17.29</a:t>
                      </a:r>
                    </a:p>
                  </a:txBody>
                  <a:tcPr marL="9525" marR="9525" marT="9525" anchor="b">
                    <a:lnL>
                      <a:noFill/>
                    </a:lnL>
                    <a:lnR w="12700">
                      <a:solidFill>
                        <a:schemeClr val="tx1"/>
                      </a:solidFill>
                    </a:lnR>
                    <a:lnT>
                      <a:noFill/>
                    </a:lnT>
                    <a:lnB>
                      <a:noFill/>
                    </a:lnB>
                    <a:solidFill>
                      <a:srgbClr val="FCBB7A"/>
                    </a:solidFill>
                  </a:tcPr>
                </a:tc>
                <a:extLst>
                  <a:ext uri="{0D108BD9-81ED-4DB2-BD59-A6C34878D82A}">
                    <a16:rowId xmlns:a16="http://schemas.microsoft.com/office/drawing/2014/main" val="2842232917"/>
                  </a:ext>
                </a:extLst>
              </a:tr>
              <a:tr h="230999">
                <a:tc>
                  <a:txBody>
                    <a:bodyPr/>
                    <a:lstStyle/>
                    <a:p>
                      <a:pPr fontAlgn="b"/>
                      <a:r>
                        <a:rPr lang="en-US" sz="1000">
                          <a:effectLst/>
                          <a:latin typeface="Arial"/>
                        </a:rPr>
                        <a:t>FY24_SEM_Q1_Cat</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$4.32</a:t>
                      </a:r>
                    </a:p>
                  </a:txBody>
                  <a:tcPr marL="9525" marR="9525" marT="9525" anchor="b">
                    <a:lnL w="12700">
                      <a:solidFill>
                        <a:schemeClr val="tx1"/>
                      </a:solidFill>
                    </a:lnL>
                    <a:lnR>
                      <a:noFill/>
                    </a:lnR>
                    <a:lnT>
                      <a:noFill/>
                    </a:lnT>
                    <a:lnB>
                      <a:noFill/>
                    </a:lnB>
                    <a:solidFill>
                      <a:srgbClr val="FCA878"/>
                    </a:solidFill>
                  </a:tcPr>
                </a:tc>
                <a:tc>
                  <a:txBody>
                    <a:bodyPr/>
                    <a:lstStyle/>
                    <a:p>
                      <a:pPr algn="r" fontAlgn="b"/>
                      <a:r>
                        <a:rPr lang="en-US" sz="1000">
                          <a:effectLst/>
                          <a:latin typeface="Arial"/>
                        </a:rPr>
                        <a:t>$6.54</a:t>
                      </a:r>
                    </a:p>
                  </a:txBody>
                  <a:tcPr marL="9525" marR="9525" marT="9525" anchor="b">
                    <a:lnL>
                      <a:noFill/>
                    </a:lnL>
                    <a:lnR>
                      <a:noFill/>
                    </a:lnR>
                    <a:lnT>
                      <a:noFill/>
                    </a:lnT>
                    <a:lnB>
                      <a:noFill/>
                    </a:lnB>
                    <a:solidFill>
                      <a:srgbClr val="FFDB81"/>
                    </a:solidFill>
                  </a:tcPr>
                </a:tc>
                <a:tc>
                  <a:txBody>
                    <a:bodyPr/>
                    <a:lstStyle/>
                    <a:p>
                      <a:pPr algn="r" fontAlgn="b"/>
                      <a:r>
                        <a:rPr lang="en-US" sz="1000">
                          <a:effectLst/>
                          <a:latin typeface="Arial"/>
                        </a:rPr>
                        <a:t>66.08%</a:t>
                      </a:r>
                    </a:p>
                  </a:txBody>
                  <a:tcPr marL="9525" marR="9525" marT="9525" anchor="b">
                    <a:lnL>
                      <a:noFill/>
                    </a:lnL>
                    <a:lnR>
                      <a:noFill/>
                    </a:lnR>
                    <a:lnT>
                      <a:noFill/>
                    </a:lnT>
                    <a:lnB>
                      <a:noFill/>
                    </a:lnB>
                    <a:solidFill>
                      <a:srgbClr val="BFD981"/>
                    </a:solidFill>
                  </a:tcPr>
                </a:tc>
                <a:tc>
                  <a:txBody>
                    <a:bodyPr/>
                    <a:lstStyle/>
                    <a:p>
                      <a:pPr algn="r" fontAlgn="b"/>
                      <a:r>
                        <a:rPr lang="en-US" sz="1000">
                          <a:effectLst/>
                          <a:latin typeface="Arial"/>
                        </a:rPr>
                        <a:t>0.31%</a:t>
                      </a:r>
                    </a:p>
                  </a:txBody>
                  <a:tcPr marL="9525" marR="9525" marT="9525" anchor="b">
                    <a:lnL>
                      <a:noFill/>
                    </a:lnL>
                    <a:lnR>
                      <a:noFill/>
                    </a:lnR>
                    <a:lnT>
                      <a:noFill/>
                    </a:lnT>
                    <a:lnB>
                      <a:noFill/>
                    </a:lnB>
                    <a:solidFill>
                      <a:srgbClr val="FEE282"/>
                    </a:solidFill>
                  </a:tcPr>
                </a:tc>
                <a:tc>
                  <a:txBody>
                    <a:bodyPr/>
                    <a:lstStyle/>
                    <a:p>
                      <a:pPr algn="r" fontAlgn="b"/>
                      <a:r>
                        <a:rPr lang="en-US" sz="1000">
                          <a:effectLst/>
                          <a:latin typeface="Arial"/>
                        </a:rPr>
                        <a:t>$23.82</a:t>
                      </a:r>
                    </a:p>
                  </a:txBody>
                  <a:tcPr marL="9525" marR="9525" marT="9525" anchor="b">
                    <a:lnL>
                      <a:noFill/>
                    </a:lnL>
                    <a:lnR w="12700">
                      <a:solidFill>
                        <a:schemeClr val="tx1"/>
                      </a:solidFill>
                    </a:lnR>
                    <a:lnT>
                      <a:noFill/>
                    </a:lnT>
                    <a:lnB>
                      <a:noFill/>
                    </a:lnB>
                    <a:solidFill>
                      <a:srgbClr val="FCEB84"/>
                    </a:solidFill>
                  </a:tcPr>
                </a:tc>
                <a:extLst>
                  <a:ext uri="{0D108BD9-81ED-4DB2-BD59-A6C34878D82A}">
                    <a16:rowId xmlns:a16="http://schemas.microsoft.com/office/drawing/2014/main" val="2368925"/>
                  </a:ext>
                </a:extLst>
              </a:tr>
              <a:tr h="230999">
                <a:tc>
                  <a:txBody>
                    <a:bodyPr/>
                    <a:lstStyle/>
                    <a:p>
                      <a:pPr fontAlgn="b"/>
                      <a:r>
                        <a:rPr lang="en-US" sz="1000">
                          <a:effectLst/>
                          <a:latin typeface="Arial"/>
                        </a:rPr>
                        <a:t>FY24_SEM_Q1_Dog</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$1.82</a:t>
                      </a:r>
                    </a:p>
                  </a:txBody>
                  <a:tcPr marL="9525" marR="9525" marT="9525" anchor="b">
                    <a:lnL w="12700">
                      <a:solidFill>
                        <a:schemeClr val="tx1"/>
                      </a:solidFill>
                    </a:lnL>
                    <a:lnR>
                      <a:noFill/>
                    </a:lnR>
                    <a:lnT>
                      <a:noFill/>
                    </a:lnT>
                    <a:lnB>
                      <a:noFill/>
                    </a:lnB>
                    <a:solidFill>
                      <a:srgbClr val="90CB7D"/>
                    </a:solidFill>
                  </a:tcPr>
                </a:tc>
                <a:tc>
                  <a:txBody>
                    <a:bodyPr/>
                    <a:lstStyle/>
                    <a:p>
                      <a:pPr algn="r" fontAlgn="b"/>
                      <a:r>
                        <a:rPr lang="en-US" sz="1000">
                          <a:effectLst/>
                          <a:latin typeface="Arial"/>
                        </a:rPr>
                        <a:t>$4.88</a:t>
                      </a:r>
                    </a:p>
                  </a:txBody>
                  <a:tcPr marL="9525" marR="9525" marT="9525" anchor="b">
                    <a:lnL>
                      <a:noFill/>
                    </a:lnL>
                    <a:lnR>
                      <a:noFill/>
                    </a:lnR>
                    <a:lnT>
                      <a:noFill/>
                    </a:lnT>
                    <a:lnB>
                      <a:noFill/>
                    </a:lnB>
                    <a:solidFill>
                      <a:srgbClr val="ABD27F"/>
                    </a:solidFill>
                  </a:tcPr>
                </a:tc>
                <a:tc>
                  <a:txBody>
                    <a:bodyPr/>
                    <a:lstStyle/>
                    <a:p>
                      <a:pPr algn="r" fontAlgn="b"/>
                      <a:r>
                        <a:rPr lang="en-US" sz="1000">
                          <a:effectLst/>
                          <a:latin typeface="Arial"/>
                        </a:rPr>
                        <a:t>37.34%</a:t>
                      </a:r>
                    </a:p>
                  </a:txBody>
                  <a:tcPr marL="9525" marR="9525" marT="9525" anchor="b">
                    <a:lnL>
                      <a:noFill/>
                    </a:lnL>
                    <a:lnR>
                      <a:noFill/>
                    </a:lnR>
                    <a:lnT>
                      <a:noFill/>
                    </a:lnT>
                    <a:lnB>
                      <a:noFill/>
                    </a:lnB>
                    <a:solidFill>
                      <a:srgbClr val="FCC07B"/>
                    </a:solidFill>
                  </a:tcPr>
                </a:tc>
                <a:tc>
                  <a:txBody>
                    <a:bodyPr/>
                    <a:lstStyle/>
                    <a:p>
                      <a:pPr algn="r" fontAlgn="b"/>
                      <a:r>
                        <a:rPr lang="en-US" sz="1000">
                          <a:effectLst/>
                          <a:latin typeface="Arial"/>
                        </a:rPr>
                        <a:t>0.71%</a:t>
                      </a:r>
                    </a:p>
                  </a:txBody>
                  <a:tcPr marL="9525" marR="9525" marT="9525" anchor="b">
                    <a:lnL>
                      <a:noFill/>
                    </a:lnL>
                    <a:lnR>
                      <a:noFill/>
                    </a:lnR>
                    <a:lnT>
                      <a:noFill/>
                    </a:lnT>
                    <a:lnB>
                      <a:noFill/>
                    </a:lnB>
                    <a:solidFill>
                      <a:srgbClr val="AAD380"/>
                    </a:solidFill>
                  </a:tcPr>
                </a:tc>
                <a:tc>
                  <a:txBody>
                    <a:bodyPr/>
                    <a:lstStyle/>
                    <a:p>
                      <a:pPr algn="r" fontAlgn="b"/>
                      <a:r>
                        <a:rPr lang="en-US" sz="1000">
                          <a:effectLst/>
                          <a:latin typeface="Arial"/>
                        </a:rPr>
                        <a:t>$31.40</a:t>
                      </a:r>
                    </a:p>
                  </a:txBody>
                  <a:tcPr marL="9525" marR="9525" marT="9525" anchor="b">
                    <a:lnL>
                      <a:noFill/>
                    </a:lnL>
                    <a:lnR w="12700">
                      <a:solidFill>
                        <a:schemeClr val="tx1"/>
                      </a:solidFill>
                    </a:lnR>
                    <a:lnT>
                      <a:noFill/>
                    </a:lnT>
                    <a:lnB>
                      <a:noFill/>
                    </a:lnB>
                    <a:solidFill>
                      <a:srgbClr val="98CE7F"/>
                    </a:solidFill>
                  </a:tcPr>
                </a:tc>
                <a:extLst>
                  <a:ext uri="{0D108BD9-81ED-4DB2-BD59-A6C34878D82A}">
                    <a16:rowId xmlns:a16="http://schemas.microsoft.com/office/drawing/2014/main" val="1843042712"/>
                  </a:ext>
                </a:extLst>
              </a:tr>
              <a:tr h="230999">
                <a:tc>
                  <a:txBody>
                    <a:bodyPr/>
                    <a:lstStyle/>
                    <a:p>
                      <a:pPr fontAlgn="b"/>
                      <a:r>
                        <a:rPr lang="en-US" sz="1000">
                          <a:effectLst/>
                          <a:latin typeface="Arial"/>
                        </a:rPr>
                        <a:t>FY24_SEM_Q1_Fish</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$2.89</a:t>
                      </a:r>
                    </a:p>
                  </a:txBody>
                  <a:tcPr marL="9525" marR="9525" marT="9525" anchor="b">
                    <a:lnL w="12700">
                      <a:solidFill>
                        <a:schemeClr val="tx1"/>
                      </a:solidFill>
                    </a:lnL>
                    <a:lnR>
                      <a:noFill/>
                    </a:lnR>
                    <a:lnT>
                      <a:noFill/>
                    </a:lnT>
                    <a:lnB>
                      <a:noFill/>
                    </a:lnB>
                    <a:solidFill>
                      <a:srgbClr val="FFDF82"/>
                    </a:solidFill>
                  </a:tcPr>
                </a:tc>
                <a:tc>
                  <a:txBody>
                    <a:bodyPr/>
                    <a:lstStyle/>
                    <a:p>
                      <a:pPr algn="r" fontAlgn="b"/>
                      <a:r>
                        <a:rPr lang="en-US" sz="1000">
                          <a:effectLst/>
                          <a:latin typeface="Arial"/>
                        </a:rPr>
                        <a:t>$3.87</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74.82%</a:t>
                      </a:r>
                    </a:p>
                  </a:txBody>
                  <a:tcPr marL="9525" marR="9525" marT="9525" anchor="b">
                    <a:lnL>
                      <a:noFill/>
                    </a:lnL>
                    <a:lnR>
                      <a:noFill/>
                    </a:lnR>
                    <a:lnT>
                      <a:noFill/>
                    </a:lnT>
                    <a:lnB>
                      <a:noFill/>
                    </a:lnB>
                    <a:solidFill>
                      <a:srgbClr val="A6D27F"/>
                    </a:solidFill>
                  </a:tcPr>
                </a:tc>
                <a:tc>
                  <a:txBody>
                    <a:bodyPr/>
                    <a:lstStyle/>
                    <a:p>
                      <a:pPr algn="r" fontAlgn="b"/>
                      <a:r>
                        <a:rPr lang="en-US" sz="1000">
                          <a:effectLst/>
                          <a:latin typeface="Arial"/>
                        </a:rPr>
                        <a:t>0.14%</a:t>
                      </a:r>
                    </a:p>
                  </a:txBody>
                  <a:tcPr marL="9525" marR="9525" marT="9525" anchor="b">
                    <a:lnL>
                      <a:noFill/>
                    </a:lnL>
                    <a:lnR>
                      <a:noFill/>
                    </a:lnR>
                    <a:lnT>
                      <a:noFill/>
                    </a:lnT>
                    <a:lnB>
                      <a:noFill/>
                    </a:lnB>
                    <a:solidFill>
                      <a:srgbClr val="F98871"/>
                    </a:solidFill>
                  </a:tcPr>
                </a:tc>
                <a:tc>
                  <a:txBody>
                    <a:bodyPr/>
                    <a:lstStyle/>
                    <a:p>
                      <a:pPr algn="r" fontAlgn="b"/>
                      <a:r>
                        <a:rPr lang="en-US" sz="1000">
                          <a:effectLst/>
                          <a:latin typeface="Arial"/>
                        </a:rPr>
                        <a:t>$9.90</a:t>
                      </a:r>
                    </a:p>
                  </a:txBody>
                  <a:tcPr marL="9525" marR="9525" marT="9525" anchor="b">
                    <a:lnL>
                      <a:noFill/>
                    </a:lnL>
                    <a:lnR w="12700">
                      <a:solidFill>
                        <a:schemeClr val="tx1"/>
                      </a:solidFill>
                    </a:lnR>
                    <a:lnT>
                      <a:noFill/>
                    </a:lnT>
                    <a:lnB>
                      <a:noFill/>
                    </a:lnB>
                    <a:solidFill>
                      <a:srgbClr val="F98470"/>
                    </a:solidFill>
                  </a:tcPr>
                </a:tc>
                <a:extLst>
                  <a:ext uri="{0D108BD9-81ED-4DB2-BD59-A6C34878D82A}">
                    <a16:rowId xmlns:a16="http://schemas.microsoft.com/office/drawing/2014/main" val="2580358241"/>
                  </a:ext>
                </a:extLst>
              </a:tr>
              <a:tr h="230999">
                <a:tc>
                  <a:txBody>
                    <a:bodyPr/>
                    <a:lstStyle/>
                    <a:p>
                      <a:pPr fontAlgn="b"/>
                      <a:r>
                        <a:rPr lang="en-US" sz="1000">
                          <a:effectLst/>
                          <a:latin typeface="Arial"/>
                        </a:rPr>
                        <a:t>FY24_SEM_Q2_Bird</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$2.48</a:t>
                      </a:r>
                    </a:p>
                  </a:txBody>
                  <a:tcPr marL="9525" marR="9525" marT="9525" anchor="b">
                    <a:lnL w="12700">
                      <a:solidFill>
                        <a:schemeClr val="tx1"/>
                      </a:solidFill>
                    </a:lnL>
                    <a:lnR>
                      <a:noFill/>
                    </a:lnR>
                    <a:lnT>
                      <a:noFill/>
                    </a:lnT>
                    <a:lnB>
                      <a:noFill/>
                    </a:lnB>
                    <a:solidFill>
                      <a:srgbClr val="F1E783"/>
                    </a:solidFill>
                  </a:tcPr>
                </a:tc>
                <a:tc>
                  <a:txBody>
                    <a:bodyPr/>
                    <a:lstStyle/>
                    <a:p>
                      <a:pPr algn="r" fontAlgn="b"/>
                      <a:r>
                        <a:rPr lang="en-US" sz="1000">
                          <a:effectLst/>
                          <a:latin typeface="Arial"/>
                        </a:rPr>
                        <a:t>$9.85</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a:rPr>
                        <a:t>25.17%</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a:rPr>
                        <a:t>0.39%</a:t>
                      </a:r>
                    </a:p>
                  </a:txBody>
                  <a:tcPr marL="9525" marR="9525" marT="9525" anchor="b">
                    <a:lnL>
                      <a:noFill/>
                    </a:lnL>
                    <a:lnR>
                      <a:noFill/>
                    </a:lnR>
                    <a:lnT>
                      <a:noFill/>
                    </a:lnT>
                    <a:lnB>
                      <a:noFill/>
                    </a:lnB>
                    <a:solidFill>
                      <a:srgbClr val="F2E884"/>
                    </a:solidFill>
                  </a:tcPr>
                </a:tc>
                <a:tc>
                  <a:txBody>
                    <a:bodyPr/>
                    <a:lstStyle/>
                    <a:p>
                      <a:pPr algn="r" fontAlgn="b"/>
                      <a:r>
                        <a:rPr lang="en-US" sz="1000">
                          <a:effectLst/>
                          <a:latin typeface="Arial"/>
                        </a:rPr>
                        <a:t>$16.39</a:t>
                      </a:r>
                    </a:p>
                  </a:txBody>
                  <a:tcPr marL="9525" marR="9525" marT="9525" anchor="b">
                    <a:lnL>
                      <a:noFill/>
                    </a:lnL>
                    <a:lnR w="12700" cap="flat" cmpd="sng" algn="ctr">
                      <a:solidFill>
                        <a:schemeClr val="tx1"/>
                      </a:solidFill>
                      <a:prstDash val="solid"/>
                      <a:round/>
                      <a:headEnd type="none" w="med" len="med"/>
                      <a:tailEnd type="none" w="med" len="med"/>
                    </a:lnR>
                    <a:lnT>
                      <a:noFill/>
                    </a:lnT>
                    <a:lnB>
                      <a:noFill/>
                    </a:lnB>
                    <a:solidFill>
                      <a:srgbClr val="FCB479"/>
                    </a:solidFill>
                  </a:tcPr>
                </a:tc>
                <a:extLst>
                  <a:ext uri="{0D108BD9-81ED-4DB2-BD59-A6C34878D82A}">
                    <a16:rowId xmlns:a16="http://schemas.microsoft.com/office/drawing/2014/main" val="1670142424"/>
                  </a:ext>
                </a:extLst>
              </a:tr>
              <a:tr h="230999">
                <a:tc>
                  <a:txBody>
                    <a:bodyPr/>
                    <a:lstStyle/>
                    <a:p>
                      <a:pPr fontAlgn="b"/>
                      <a:r>
                        <a:rPr lang="en-US" sz="1000">
                          <a:effectLst/>
                          <a:latin typeface="Arial"/>
                        </a:rPr>
                        <a:t>FY24_SEM_Q2_Cat</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$5.96</a:t>
                      </a:r>
                    </a:p>
                  </a:txBody>
                  <a:tcPr marL="9525" marR="9525" marT="9525" anchor="b">
                    <a:lnL w="12700">
                      <a:solidFill>
                        <a:schemeClr val="tx1"/>
                      </a:solidFill>
                    </a:lnL>
                    <a:lnR>
                      <a:noFill/>
                    </a:lnR>
                    <a:lnT>
                      <a:noFill/>
                    </a:lnT>
                    <a:lnB>
                      <a:noFill/>
                    </a:lnB>
                    <a:solidFill>
                      <a:srgbClr val="F8696B"/>
                    </a:solidFill>
                  </a:tcPr>
                </a:tc>
                <a:tc>
                  <a:txBody>
                    <a:bodyPr/>
                    <a:lstStyle/>
                    <a:p>
                      <a:pPr algn="r" fontAlgn="b"/>
                      <a:r>
                        <a:rPr lang="en-US" sz="1000">
                          <a:effectLst/>
                          <a:latin typeface="Arial"/>
                        </a:rPr>
                        <a:t>$6.05</a:t>
                      </a:r>
                    </a:p>
                  </a:txBody>
                  <a:tcPr marL="9525" marR="9525" marT="9525" anchor="b">
                    <a:lnL>
                      <a:noFill/>
                    </a:lnL>
                    <a:lnR>
                      <a:noFill/>
                    </a:lnR>
                    <a:lnT>
                      <a:noFill/>
                    </a:lnT>
                    <a:lnB>
                      <a:noFill/>
                    </a:lnB>
                    <a:solidFill>
                      <a:srgbClr val="FFEB84"/>
                    </a:solidFill>
                  </a:tcPr>
                </a:tc>
                <a:tc>
                  <a:txBody>
                    <a:bodyPr/>
                    <a:lstStyle/>
                    <a:p>
                      <a:pPr algn="r" fontAlgn="b"/>
                      <a:r>
                        <a:rPr lang="en-US" sz="1000">
                          <a:effectLst/>
                          <a:latin typeface="Arial"/>
                        </a:rPr>
                        <a:t>98.49%</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0.33%</a:t>
                      </a:r>
                    </a:p>
                  </a:txBody>
                  <a:tcPr marL="9525" marR="9525" marT="9525" anchor="b">
                    <a:lnL>
                      <a:noFill/>
                    </a:lnL>
                    <a:lnR>
                      <a:noFill/>
                    </a:lnR>
                    <a:lnT>
                      <a:noFill/>
                    </a:lnT>
                    <a:lnB>
                      <a:noFill/>
                    </a:lnB>
                    <a:solidFill>
                      <a:srgbClr val="FFEB84"/>
                    </a:solidFill>
                  </a:tcPr>
                </a:tc>
                <a:tc>
                  <a:txBody>
                    <a:bodyPr/>
                    <a:lstStyle/>
                    <a:p>
                      <a:pPr algn="r" fontAlgn="b"/>
                      <a:r>
                        <a:rPr lang="en-US" sz="1000">
                          <a:effectLst/>
                          <a:latin typeface="Arial"/>
                        </a:rPr>
                        <a:t>$26.72</a:t>
                      </a:r>
                    </a:p>
                  </a:txBody>
                  <a:tcPr marL="9525" marR="9525" marT="9525" anchor="b">
                    <a:lnL>
                      <a:noFill/>
                    </a:lnL>
                    <a:lnR w="12700" cap="flat" cmpd="sng" algn="ctr">
                      <a:solidFill>
                        <a:schemeClr val="tx1"/>
                      </a:solidFill>
                      <a:prstDash val="solid"/>
                      <a:round/>
                      <a:headEnd type="none" w="med" len="med"/>
                      <a:tailEnd type="none" w="med" len="med"/>
                    </a:lnR>
                    <a:lnT>
                      <a:noFill/>
                    </a:lnT>
                    <a:lnB>
                      <a:noFill/>
                    </a:lnB>
                    <a:solidFill>
                      <a:srgbClr val="D6E082"/>
                    </a:solidFill>
                  </a:tcPr>
                </a:tc>
                <a:extLst>
                  <a:ext uri="{0D108BD9-81ED-4DB2-BD59-A6C34878D82A}">
                    <a16:rowId xmlns:a16="http://schemas.microsoft.com/office/drawing/2014/main" val="788288104"/>
                  </a:ext>
                </a:extLst>
              </a:tr>
              <a:tr h="230999">
                <a:tc>
                  <a:txBody>
                    <a:bodyPr/>
                    <a:lstStyle/>
                    <a:p>
                      <a:pPr fontAlgn="b"/>
                      <a:r>
                        <a:rPr lang="en-US" sz="1000">
                          <a:effectLst/>
                          <a:latin typeface="Arial"/>
                        </a:rPr>
                        <a:t>FY24_SEM_Q2_Dog</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$1.51</a:t>
                      </a:r>
                    </a:p>
                  </a:txBody>
                  <a:tcPr marL="9525" marR="9525" marT="9525" anchor="b">
                    <a:lnL w="12700">
                      <a:solidFill>
                        <a:schemeClr val="tx1"/>
                      </a:solidFill>
                    </a:lnL>
                    <a:lnR>
                      <a:noFill/>
                    </a:lnR>
                    <a:lnT>
                      <a:noFill/>
                    </a:lnT>
                    <a:lnB>
                      <a:noFill/>
                    </a:lnB>
                    <a:solidFill>
                      <a:srgbClr val="63BE7B"/>
                    </a:solidFill>
                  </a:tcPr>
                </a:tc>
                <a:tc>
                  <a:txBody>
                    <a:bodyPr/>
                    <a:lstStyle/>
                    <a:p>
                      <a:pPr algn="r" fontAlgn="b"/>
                      <a:r>
                        <a:rPr lang="en-US" sz="1000">
                          <a:effectLst/>
                          <a:latin typeface="Arial"/>
                        </a:rPr>
                        <a:t>$4.86</a:t>
                      </a:r>
                    </a:p>
                  </a:txBody>
                  <a:tcPr marL="9525" marR="9525" marT="9525" anchor="b">
                    <a:lnL>
                      <a:noFill/>
                    </a:lnL>
                    <a:lnR>
                      <a:noFill/>
                    </a:lnR>
                    <a:lnT>
                      <a:noFill/>
                    </a:lnT>
                    <a:lnB>
                      <a:noFill/>
                    </a:lnB>
                    <a:solidFill>
                      <a:srgbClr val="A9D27F"/>
                    </a:solidFill>
                  </a:tcPr>
                </a:tc>
                <a:tc>
                  <a:txBody>
                    <a:bodyPr/>
                    <a:lstStyle/>
                    <a:p>
                      <a:pPr algn="r" fontAlgn="b"/>
                      <a:r>
                        <a:rPr lang="en-US" sz="1000">
                          <a:effectLst/>
                          <a:latin typeface="Arial"/>
                        </a:rPr>
                        <a:t>31.02%</a:t>
                      </a:r>
                    </a:p>
                  </a:txBody>
                  <a:tcPr marL="9525" marR="9525" marT="9525" anchor="b">
                    <a:lnL>
                      <a:noFill/>
                    </a:lnL>
                    <a:lnR>
                      <a:noFill/>
                    </a:lnR>
                    <a:lnT>
                      <a:noFill/>
                    </a:lnT>
                    <a:lnB>
                      <a:noFill/>
                    </a:lnB>
                    <a:solidFill>
                      <a:srgbClr val="FA9373"/>
                    </a:solidFill>
                  </a:tcPr>
                </a:tc>
                <a:tc>
                  <a:txBody>
                    <a:bodyPr/>
                    <a:lstStyle/>
                    <a:p>
                      <a:pPr algn="r" fontAlgn="b"/>
                      <a:r>
                        <a:rPr lang="en-US" sz="1000">
                          <a:effectLst/>
                          <a:latin typeface="Arial"/>
                        </a:rPr>
                        <a:t>1.02%</a:t>
                      </a:r>
                    </a:p>
                  </a:txBody>
                  <a:tcPr marL="9525" marR="9525" marT="9525" anchor="b">
                    <a:lnL>
                      <a:noFill/>
                    </a:lnL>
                    <a:lnR>
                      <a:noFill/>
                    </a:lnR>
                    <a:lnT>
                      <a:noFill/>
                    </a:lnT>
                    <a:lnB>
                      <a:noFill/>
                    </a:lnB>
                    <a:solidFill>
                      <a:srgbClr val="63BE7B"/>
                    </a:solidFill>
                  </a:tcPr>
                </a:tc>
                <a:tc>
                  <a:txBody>
                    <a:bodyPr/>
                    <a:lstStyle/>
                    <a:p>
                      <a:pPr algn="r" fontAlgn="b"/>
                      <a:r>
                        <a:rPr lang="en-US" sz="1000">
                          <a:effectLst/>
                          <a:latin typeface="Arial"/>
                        </a:rPr>
                        <a:t>$35.33</a:t>
                      </a:r>
                    </a:p>
                  </a:txBody>
                  <a:tcPr marL="9525" marR="9525" marT="9525" anchor="b">
                    <a:lnL>
                      <a:noFill/>
                    </a:lnL>
                    <a:lnR w="12700" cap="flat" cmpd="sng" algn="ctr">
                      <a:solidFill>
                        <a:schemeClr val="tx1"/>
                      </a:solidFill>
                      <a:prstDash val="solid"/>
                      <a:round/>
                      <a:headEnd type="none" w="med" len="med"/>
                      <a:tailEnd type="none" w="med" len="med"/>
                    </a:lnR>
                    <a:lnT>
                      <a:noFill/>
                    </a:lnT>
                    <a:lnB>
                      <a:noFill/>
                    </a:lnB>
                    <a:solidFill>
                      <a:srgbClr val="63BE7B"/>
                    </a:solidFill>
                  </a:tcPr>
                </a:tc>
                <a:extLst>
                  <a:ext uri="{0D108BD9-81ED-4DB2-BD59-A6C34878D82A}">
                    <a16:rowId xmlns:a16="http://schemas.microsoft.com/office/drawing/2014/main" val="4171831873"/>
                  </a:ext>
                </a:extLst>
              </a:tr>
              <a:tr h="230999">
                <a:tc>
                  <a:txBody>
                    <a:bodyPr/>
                    <a:lstStyle/>
                    <a:p>
                      <a:pPr fontAlgn="b"/>
                      <a:r>
                        <a:rPr lang="en-US" sz="1000">
                          <a:effectLst/>
                          <a:latin typeface="Arial"/>
                        </a:rPr>
                        <a:t>FY24_SEM_Q2_Fish</a:t>
                      </a:r>
                    </a:p>
                  </a:txBody>
                  <a:tcPr marL="9525" marR="9525" marT="9525" anchor="b">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tc>
                  <a:txBody>
                    <a:bodyPr/>
                    <a:lstStyle/>
                    <a:p>
                      <a:pPr algn="r" fontAlgn="b"/>
                      <a:r>
                        <a:rPr lang="en-US" sz="1000">
                          <a:effectLst/>
                          <a:latin typeface="Arial"/>
                        </a:rPr>
                        <a:t>$5.44</a:t>
                      </a:r>
                    </a:p>
                  </a:txBody>
                  <a:tcPr marL="9525" marR="9525" marT="9525" anchor="b">
                    <a:lnL w="12700">
                      <a:solidFill>
                        <a:schemeClr val="tx1"/>
                      </a:solidFill>
                    </a:lnL>
                    <a:lnR>
                      <a:noFill/>
                    </a:lnR>
                    <a:lnT>
                      <a:noFill/>
                    </a:lnT>
                    <a:lnB>
                      <a:noFill/>
                    </a:lnB>
                    <a:solidFill>
                      <a:srgbClr val="FA7D6F"/>
                    </a:solidFill>
                  </a:tcPr>
                </a:tc>
                <a:tc>
                  <a:txBody>
                    <a:bodyPr/>
                    <a:lstStyle/>
                    <a:p>
                      <a:pPr algn="r" fontAlgn="b"/>
                      <a:r>
                        <a:rPr lang="en-US" sz="1000">
                          <a:effectLst/>
                          <a:latin typeface="Arial"/>
                        </a:rPr>
                        <a:t>$6.25</a:t>
                      </a:r>
                    </a:p>
                  </a:txBody>
                  <a:tcPr marL="9525" marR="9525" marT="9525" anchor="b">
                    <a:lnL>
                      <a:noFill/>
                    </a:lnL>
                    <a:lnR>
                      <a:noFill/>
                    </a:lnR>
                    <a:lnT>
                      <a:noFill/>
                    </a:lnT>
                    <a:lnB>
                      <a:noFill/>
                    </a:lnB>
                    <a:solidFill>
                      <a:srgbClr val="FFE583"/>
                    </a:solidFill>
                  </a:tcPr>
                </a:tc>
                <a:tc>
                  <a:txBody>
                    <a:bodyPr/>
                    <a:lstStyle/>
                    <a:p>
                      <a:pPr algn="r" fontAlgn="b"/>
                      <a:r>
                        <a:rPr lang="en-US" sz="1000">
                          <a:effectLst/>
                          <a:latin typeface="Arial"/>
                        </a:rPr>
                        <a:t>87.09%</a:t>
                      </a:r>
                    </a:p>
                  </a:txBody>
                  <a:tcPr marL="9525" marR="9525" marT="9525" anchor="b">
                    <a:lnL>
                      <a:noFill/>
                    </a:lnL>
                    <a:lnR>
                      <a:noFill/>
                    </a:lnR>
                    <a:lnT>
                      <a:noFill/>
                    </a:lnT>
                    <a:lnB>
                      <a:noFill/>
                    </a:lnB>
                    <a:solidFill>
                      <a:srgbClr val="84C87D"/>
                    </a:solidFill>
                  </a:tcPr>
                </a:tc>
                <a:tc>
                  <a:txBody>
                    <a:bodyPr/>
                    <a:lstStyle/>
                    <a:p>
                      <a:pPr algn="r" fontAlgn="b"/>
                      <a:r>
                        <a:rPr lang="en-US" sz="1000">
                          <a:effectLst/>
                          <a:latin typeface="Arial"/>
                        </a:rPr>
                        <a:t>0.08%</a:t>
                      </a:r>
                    </a:p>
                  </a:txBody>
                  <a:tcPr marL="9525" marR="9525" marT="9525" anchor="b">
                    <a:lnL>
                      <a:noFill/>
                    </a:lnL>
                    <a:lnR>
                      <a:noFill/>
                    </a:lnR>
                    <a:lnT>
                      <a:noFill/>
                    </a:lnT>
                    <a:lnB>
                      <a:noFill/>
                    </a:lnB>
                    <a:solidFill>
                      <a:srgbClr val="F8696B"/>
                    </a:solidFill>
                  </a:tcPr>
                </a:tc>
                <a:tc>
                  <a:txBody>
                    <a:bodyPr/>
                    <a:lstStyle/>
                    <a:p>
                      <a:pPr algn="r" fontAlgn="b"/>
                      <a:r>
                        <a:rPr lang="en-US" sz="1000">
                          <a:effectLst/>
                          <a:latin typeface="Arial"/>
                        </a:rPr>
                        <a:t>$6.31</a:t>
                      </a:r>
                    </a:p>
                  </a:txBody>
                  <a:tcPr marL="9525" marR="9525" marT="9525" anchor="b">
                    <a:lnL>
                      <a:noFill/>
                    </a:lnL>
                    <a:lnR w="12700">
                      <a:solidFill>
                        <a:schemeClr val="tx1"/>
                      </a:solidFill>
                    </a:lnR>
                    <a:lnT>
                      <a:noFill/>
                    </a:lnT>
                    <a:lnB>
                      <a:noFill/>
                    </a:lnB>
                    <a:solidFill>
                      <a:srgbClr val="F8696B"/>
                    </a:solidFill>
                  </a:tcPr>
                </a:tc>
                <a:extLst>
                  <a:ext uri="{0D108BD9-81ED-4DB2-BD59-A6C34878D82A}">
                    <a16:rowId xmlns:a16="http://schemas.microsoft.com/office/drawing/2014/main" val="3873895976"/>
                  </a:ext>
                </a:extLst>
              </a:tr>
            </a:tbl>
          </a:graphicData>
        </a:graphic>
      </p:graphicFrame>
      <p:graphicFrame>
        <p:nvGraphicFramePr>
          <p:cNvPr id="12" name="Chart 11">
            <a:extLst>
              <a:ext uri="{FF2B5EF4-FFF2-40B4-BE49-F238E27FC236}">
                <a16:creationId xmlns:a16="http://schemas.microsoft.com/office/drawing/2014/main" id="{D50138BE-DF46-1740-66CE-DA860F21D3A1}"/>
              </a:ext>
              <a:ext uri="{147F2762-F138-4A5C-976F-8EAC2B608ADB}">
                <a16:predDERef xmlns:a16="http://schemas.microsoft.com/office/drawing/2014/main" pred="{5C03C68B-54A8-4CAA-B8D6-BB635AB3A89B}"/>
              </a:ext>
            </a:extLst>
          </p:cNvPr>
          <p:cNvGraphicFramePr>
            <a:graphicFrameLocks/>
          </p:cNvGraphicFramePr>
          <p:nvPr>
            <p:extLst>
              <p:ext uri="{D42A27DB-BD31-4B8C-83A1-F6EECF244321}">
                <p14:modId xmlns:p14="http://schemas.microsoft.com/office/powerpoint/2010/main" val="2253748939"/>
              </p:ext>
            </p:extLst>
          </p:nvPr>
        </p:nvGraphicFramePr>
        <p:xfrm>
          <a:off x="6298386" y="1097003"/>
          <a:ext cx="459105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032576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5</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Chewy Q1-Q2 Performance Data</vt:lpstr>
      <vt:lpstr>Team Introductions</vt:lpstr>
      <vt:lpstr>Meta Retargeting KPIs</vt:lpstr>
      <vt:lpstr>Reptile Campaigns </vt:lpstr>
      <vt:lpstr>Meta Retargeting Cost Efficiency </vt:lpstr>
      <vt:lpstr>Quarterly Overview of Meta Retarget   </vt:lpstr>
      <vt:lpstr>Overall  Campaign Insights </vt:lpstr>
      <vt:lpstr>Quarterly Overview of SEM Conquest </vt:lpstr>
      <vt:lpstr>Campaign Overview of SEM Conquest </vt:lpstr>
      <vt:lpstr>SEM Conquest Performance and Efficiency </vt:lpstr>
      <vt:lpstr>SEM Conquest Fish Campaign  </vt:lpstr>
      <vt:lpstr>Overall SEM-Conquest Campaign Insights</vt:lpstr>
      <vt:lpstr>SEM KPI's</vt:lpstr>
      <vt:lpstr>Campaign Overview</vt:lpstr>
      <vt:lpstr>Quarterly Overview</vt:lpstr>
      <vt:lpstr>Quarterly Overview</vt:lpstr>
      <vt:lpstr>Cost Efficiency</vt:lpstr>
      <vt:lpstr>Key Insights</vt:lpstr>
      <vt:lpstr>Overall Meta Awareness Performance</vt:lpstr>
      <vt:lpstr>Total Spend Analysis  </vt:lpstr>
      <vt:lpstr>New Users &amp; Impact on Orders/Revenue  </vt:lpstr>
      <vt:lpstr>Q1 Strengths and Weaknesses</vt:lpstr>
      <vt:lpstr>Q2 Strengths and Weaknesses</vt:lpstr>
      <vt:lpstr>Top 3 Best-Performing  Top 3 Best-Performing Campaigns</vt:lpstr>
      <vt:lpstr>Top 3 Best-Performing  Top 3 Underperforming-Performing Campaigns </vt:lpstr>
      <vt:lpstr>Best Quarter for CPC, CTR, and Cost Efficiency</vt:lpstr>
      <vt:lpstr>Meta Awareness Campaigns Performance Overview</vt:lpstr>
      <vt:lpstr>Overall Performance Trends</vt:lpstr>
      <vt:lpstr>Are We Driving Long-Term Value Here at Chewy?</vt:lpstr>
      <vt:lpstr>Key Recommendations</vt:lpstr>
      <vt:lpstr>Budget Spend</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5</cp:revision>
  <dcterms:created xsi:type="dcterms:W3CDTF">2024-10-05T21:08:34Z</dcterms:created>
  <dcterms:modified xsi:type="dcterms:W3CDTF">2024-10-09T00:33:39Z</dcterms:modified>
</cp:coreProperties>
</file>